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308" r:id="rId3"/>
    <p:sldId id="301" r:id="rId4"/>
    <p:sldId id="299" r:id="rId5"/>
    <p:sldId id="264" r:id="rId6"/>
    <p:sldId id="266" r:id="rId7"/>
    <p:sldId id="272" r:id="rId8"/>
    <p:sldId id="294" r:id="rId9"/>
    <p:sldId id="297" r:id="rId10"/>
    <p:sldId id="296" r:id="rId11"/>
    <p:sldId id="310" r:id="rId12"/>
    <p:sldId id="311" r:id="rId13"/>
    <p:sldId id="314" r:id="rId14"/>
    <p:sldId id="302" r:id="rId15"/>
    <p:sldId id="303" r:id="rId16"/>
    <p:sldId id="298" r:id="rId17"/>
  </p:sldIdLst>
  <p:sldSz cx="9144000" cy="6858000" type="screen4x3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01E"/>
    <a:srgbClr val="083E8E"/>
    <a:srgbClr val="0060A8"/>
    <a:srgbClr val="ECF1F8"/>
    <a:srgbClr val="FFFF00"/>
    <a:srgbClr val="FDB077"/>
    <a:srgbClr val="B0A1C7"/>
    <a:srgbClr val="5805B3"/>
    <a:srgbClr val="8114F8"/>
    <a:srgbClr val="034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291E7A-CCA8-4A05-B898-FC7AC26FB4EA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B8FA75B5-0259-4867-94B9-5C996F1ED774}">
      <dgm:prSet phldrT="[Текст]"/>
      <dgm:spPr/>
      <dgm:t>
        <a:bodyPr/>
        <a:lstStyle/>
        <a:p>
          <a:r>
            <a:rPr lang="ru-RU" dirty="0" smtClean="0"/>
            <a:t>КОНСУЛЬТАЦИОННАЯ ПОДДЕРЖКА</a:t>
          </a:r>
          <a:endParaRPr lang="ru-RU" dirty="0"/>
        </a:p>
      </dgm:t>
    </dgm:pt>
    <dgm:pt modelId="{953F74CB-D7B3-4BC1-A21C-6A5229A99F06}" type="parTrans" cxnId="{E189449B-4E19-4739-A545-635EA8CE843B}">
      <dgm:prSet/>
      <dgm:spPr/>
      <dgm:t>
        <a:bodyPr/>
        <a:lstStyle/>
        <a:p>
          <a:endParaRPr lang="ru-RU"/>
        </a:p>
      </dgm:t>
    </dgm:pt>
    <dgm:pt modelId="{32681D14-B447-41C2-87F4-CCDA9F70A9D5}" type="sibTrans" cxnId="{E189449B-4E19-4739-A545-635EA8CE843B}">
      <dgm:prSet/>
      <dgm:spPr/>
      <dgm:t>
        <a:bodyPr/>
        <a:lstStyle/>
        <a:p>
          <a:endParaRPr lang="ru-RU"/>
        </a:p>
      </dgm:t>
    </dgm:pt>
    <dgm:pt modelId="{57792CB5-712F-4906-AA97-95BB11631973}">
      <dgm:prSet phldrT="[Текст]"/>
      <dgm:spPr/>
      <dgm:t>
        <a:bodyPr/>
        <a:lstStyle/>
        <a:p>
          <a:r>
            <a:rPr lang="ru-RU" dirty="0" smtClean="0"/>
            <a:t>ФИНАНСИРОВАНИЕ</a:t>
          </a:r>
          <a:endParaRPr lang="ru-RU" dirty="0"/>
        </a:p>
      </dgm:t>
    </dgm:pt>
    <dgm:pt modelId="{07A4E96E-8D34-44A6-9BEE-14F77087EA1C}" type="parTrans" cxnId="{0680B826-CE20-4E8B-9DDE-A4FF9EBAB2E5}">
      <dgm:prSet/>
      <dgm:spPr/>
      <dgm:t>
        <a:bodyPr/>
        <a:lstStyle/>
        <a:p>
          <a:endParaRPr lang="ru-RU"/>
        </a:p>
      </dgm:t>
    </dgm:pt>
    <dgm:pt modelId="{DF1EBD3D-DEA1-487C-98BE-84692582FAAB}" type="sibTrans" cxnId="{0680B826-CE20-4E8B-9DDE-A4FF9EBAB2E5}">
      <dgm:prSet/>
      <dgm:spPr/>
      <dgm:t>
        <a:bodyPr/>
        <a:lstStyle/>
        <a:p>
          <a:endParaRPr lang="ru-RU"/>
        </a:p>
      </dgm:t>
    </dgm:pt>
    <dgm:pt modelId="{91F11648-F455-4019-8A3E-4F283E6F3CA8}" type="pres">
      <dgm:prSet presAssocID="{A6291E7A-CCA8-4A05-B898-FC7AC26FB4EA}" presName="Name0" presStyleCnt="0">
        <dgm:presLayoutVars>
          <dgm:dir/>
          <dgm:resizeHandles val="exact"/>
        </dgm:presLayoutVars>
      </dgm:prSet>
      <dgm:spPr/>
    </dgm:pt>
    <dgm:pt modelId="{5A0E0590-5237-4532-9B6B-1AE5A130471E}" type="pres">
      <dgm:prSet presAssocID="{A6291E7A-CCA8-4A05-B898-FC7AC26FB4EA}" presName="bkgdShp" presStyleLbl="alignAccFollowNode1" presStyleIdx="0" presStyleCnt="1" custScaleY="179364" custLinFactNeighborX="-434" custLinFactNeighborY="35151"/>
      <dgm:spPr/>
    </dgm:pt>
    <dgm:pt modelId="{B2486D67-4125-48AA-9E52-3BBCC8079154}" type="pres">
      <dgm:prSet presAssocID="{A6291E7A-CCA8-4A05-B898-FC7AC26FB4EA}" presName="linComp" presStyleCnt="0"/>
      <dgm:spPr/>
    </dgm:pt>
    <dgm:pt modelId="{47DA94CE-9977-492F-9C0F-0AC6F667D16C}" type="pres">
      <dgm:prSet presAssocID="{B8FA75B5-0259-4867-94B9-5C996F1ED774}" presName="compNode" presStyleCnt="0"/>
      <dgm:spPr/>
    </dgm:pt>
    <dgm:pt modelId="{BD3AFDD8-1359-4AA2-8F58-627F68441175}" type="pres">
      <dgm:prSet presAssocID="{B8FA75B5-0259-4867-94B9-5C996F1ED774}" presName="node" presStyleLbl="node1" presStyleIdx="0" presStyleCnt="2" custScaleY="43285" custLinFactNeighborY="3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510A7-8927-4F9A-9A33-AF5006C3829E}" type="pres">
      <dgm:prSet presAssocID="{B8FA75B5-0259-4867-94B9-5C996F1ED774}" presName="invisiNode" presStyleLbl="node1" presStyleIdx="0" presStyleCnt="2"/>
      <dgm:spPr/>
    </dgm:pt>
    <dgm:pt modelId="{F252D7A3-63FD-4512-9ECF-EF94D66CAA0A}" type="pres">
      <dgm:prSet presAssocID="{B8FA75B5-0259-4867-94B9-5C996F1ED774}" presName="imagNode" presStyleLbl="fgImgPlace1" presStyleIdx="0" presStyleCnt="2" custScaleY="18513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6FB4C5E-FDF3-492F-BA60-45610182D006}" type="pres">
      <dgm:prSet presAssocID="{32681D14-B447-41C2-87F4-CCDA9F70A9D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4A5EC8C-0828-45C5-9F8F-1F6A7453F7C0}" type="pres">
      <dgm:prSet presAssocID="{57792CB5-712F-4906-AA97-95BB11631973}" presName="compNode" presStyleCnt="0"/>
      <dgm:spPr/>
    </dgm:pt>
    <dgm:pt modelId="{80D42165-DD02-410D-AF47-DC20FDC0D46F}" type="pres">
      <dgm:prSet presAssocID="{57792CB5-712F-4906-AA97-95BB11631973}" presName="node" presStyleLbl="node1" presStyleIdx="1" presStyleCnt="2" custScaleY="43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6B54C-9F0C-44D0-8642-0520F326708B}" type="pres">
      <dgm:prSet presAssocID="{57792CB5-712F-4906-AA97-95BB11631973}" presName="invisiNode" presStyleLbl="node1" presStyleIdx="1" presStyleCnt="2"/>
      <dgm:spPr/>
    </dgm:pt>
    <dgm:pt modelId="{AC1166B1-D2CE-4FFB-9527-AB6211AE93BD}" type="pres">
      <dgm:prSet presAssocID="{57792CB5-712F-4906-AA97-95BB11631973}" presName="imagNode" presStyleLbl="fgImgPlace1" presStyleIdx="1" presStyleCnt="2" custScaleY="18513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0680B826-CE20-4E8B-9DDE-A4FF9EBAB2E5}" srcId="{A6291E7A-CCA8-4A05-B898-FC7AC26FB4EA}" destId="{57792CB5-712F-4906-AA97-95BB11631973}" srcOrd="1" destOrd="0" parTransId="{07A4E96E-8D34-44A6-9BEE-14F77087EA1C}" sibTransId="{DF1EBD3D-DEA1-487C-98BE-84692582FAAB}"/>
    <dgm:cxn modelId="{4F8DFC16-6A6E-408B-96E1-02D8286FFC06}" type="presOf" srcId="{32681D14-B447-41C2-87F4-CCDA9F70A9D5}" destId="{A6FB4C5E-FDF3-492F-BA60-45610182D006}" srcOrd="0" destOrd="0" presId="urn:microsoft.com/office/officeart/2005/8/layout/pList2#1"/>
    <dgm:cxn modelId="{E189449B-4E19-4739-A545-635EA8CE843B}" srcId="{A6291E7A-CCA8-4A05-B898-FC7AC26FB4EA}" destId="{B8FA75B5-0259-4867-94B9-5C996F1ED774}" srcOrd="0" destOrd="0" parTransId="{953F74CB-D7B3-4BC1-A21C-6A5229A99F06}" sibTransId="{32681D14-B447-41C2-87F4-CCDA9F70A9D5}"/>
    <dgm:cxn modelId="{45B471D1-9E70-4E87-BB26-67D022400759}" type="presOf" srcId="{A6291E7A-CCA8-4A05-B898-FC7AC26FB4EA}" destId="{91F11648-F455-4019-8A3E-4F283E6F3CA8}" srcOrd="0" destOrd="0" presId="urn:microsoft.com/office/officeart/2005/8/layout/pList2#1"/>
    <dgm:cxn modelId="{B523D0C9-9AE4-4F00-A7A4-255E969907D7}" type="presOf" srcId="{57792CB5-712F-4906-AA97-95BB11631973}" destId="{80D42165-DD02-410D-AF47-DC20FDC0D46F}" srcOrd="0" destOrd="0" presId="urn:microsoft.com/office/officeart/2005/8/layout/pList2#1"/>
    <dgm:cxn modelId="{0141F86D-EF05-42B5-9035-6FF0C0D026A7}" type="presOf" srcId="{B8FA75B5-0259-4867-94B9-5C996F1ED774}" destId="{BD3AFDD8-1359-4AA2-8F58-627F68441175}" srcOrd="0" destOrd="0" presId="urn:microsoft.com/office/officeart/2005/8/layout/pList2#1"/>
    <dgm:cxn modelId="{0104D5A0-0202-415E-9A2D-95B18F03B5D4}" type="presParOf" srcId="{91F11648-F455-4019-8A3E-4F283E6F3CA8}" destId="{5A0E0590-5237-4532-9B6B-1AE5A130471E}" srcOrd="0" destOrd="0" presId="urn:microsoft.com/office/officeart/2005/8/layout/pList2#1"/>
    <dgm:cxn modelId="{E68C45AF-4840-48E9-9C44-DA837425B55C}" type="presParOf" srcId="{91F11648-F455-4019-8A3E-4F283E6F3CA8}" destId="{B2486D67-4125-48AA-9E52-3BBCC8079154}" srcOrd="1" destOrd="0" presId="urn:microsoft.com/office/officeart/2005/8/layout/pList2#1"/>
    <dgm:cxn modelId="{25D526A8-D56D-4CF8-8715-B1642981050C}" type="presParOf" srcId="{B2486D67-4125-48AA-9E52-3BBCC8079154}" destId="{47DA94CE-9977-492F-9C0F-0AC6F667D16C}" srcOrd="0" destOrd="0" presId="urn:microsoft.com/office/officeart/2005/8/layout/pList2#1"/>
    <dgm:cxn modelId="{8E8DFCDE-F744-46AD-901F-3AD57C018650}" type="presParOf" srcId="{47DA94CE-9977-492F-9C0F-0AC6F667D16C}" destId="{BD3AFDD8-1359-4AA2-8F58-627F68441175}" srcOrd="0" destOrd="0" presId="urn:microsoft.com/office/officeart/2005/8/layout/pList2#1"/>
    <dgm:cxn modelId="{0A6AFAAC-94F3-4EF3-BB5E-97EFD05FCA9B}" type="presParOf" srcId="{47DA94CE-9977-492F-9C0F-0AC6F667D16C}" destId="{37B510A7-8927-4F9A-9A33-AF5006C3829E}" srcOrd="1" destOrd="0" presId="urn:microsoft.com/office/officeart/2005/8/layout/pList2#1"/>
    <dgm:cxn modelId="{E806A188-D9D9-4A44-BFBD-6633193808E3}" type="presParOf" srcId="{47DA94CE-9977-492F-9C0F-0AC6F667D16C}" destId="{F252D7A3-63FD-4512-9ECF-EF94D66CAA0A}" srcOrd="2" destOrd="0" presId="urn:microsoft.com/office/officeart/2005/8/layout/pList2#1"/>
    <dgm:cxn modelId="{0972EF7D-0BDD-4812-AA17-C6D85E7E3A58}" type="presParOf" srcId="{B2486D67-4125-48AA-9E52-3BBCC8079154}" destId="{A6FB4C5E-FDF3-492F-BA60-45610182D006}" srcOrd="1" destOrd="0" presId="urn:microsoft.com/office/officeart/2005/8/layout/pList2#1"/>
    <dgm:cxn modelId="{AF0057A8-25BC-4BBF-9999-B8983579E7E7}" type="presParOf" srcId="{B2486D67-4125-48AA-9E52-3BBCC8079154}" destId="{84A5EC8C-0828-45C5-9F8F-1F6A7453F7C0}" srcOrd="2" destOrd="0" presId="urn:microsoft.com/office/officeart/2005/8/layout/pList2#1"/>
    <dgm:cxn modelId="{E26354E4-C883-4CAB-93AA-B2BAFEEC3092}" type="presParOf" srcId="{84A5EC8C-0828-45C5-9F8F-1F6A7453F7C0}" destId="{80D42165-DD02-410D-AF47-DC20FDC0D46F}" srcOrd="0" destOrd="0" presId="urn:microsoft.com/office/officeart/2005/8/layout/pList2#1"/>
    <dgm:cxn modelId="{03F8CA47-92DF-4141-90D0-E3E05271E4E0}" type="presParOf" srcId="{84A5EC8C-0828-45C5-9F8F-1F6A7453F7C0}" destId="{BB86B54C-9F0C-44D0-8642-0520F326708B}" srcOrd="1" destOrd="0" presId="urn:microsoft.com/office/officeart/2005/8/layout/pList2#1"/>
    <dgm:cxn modelId="{2FA4E798-1533-4785-B796-D17C4920E113}" type="presParOf" srcId="{84A5EC8C-0828-45C5-9F8F-1F6A7453F7C0}" destId="{AC1166B1-D2CE-4FFB-9527-AB6211AE93BD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291E7A-CCA8-4A05-B898-FC7AC26FB4EA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FA75B5-0259-4867-94B9-5C996F1ED774}">
      <dgm:prSet phldrT="[Текст]"/>
      <dgm:spPr/>
      <dgm:t>
        <a:bodyPr/>
        <a:lstStyle/>
        <a:p>
          <a:r>
            <a:rPr lang="ru-RU" dirty="0" smtClean="0"/>
            <a:t>Сумма займа </a:t>
          </a:r>
        </a:p>
        <a:p>
          <a:r>
            <a:rPr lang="ru-RU" dirty="0" smtClean="0"/>
            <a:t>от </a:t>
          </a:r>
          <a:r>
            <a:rPr lang="ru-RU" b="1" dirty="0" smtClean="0"/>
            <a:t>2 </a:t>
          </a:r>
          <a:r>
            <a:rPr lang="ru-RU" dirty="0" smtClean="0"/>
            <a:t>до </a:t>
          </a:r>
          <a:r>
            <a:rPr lang="ru-RU" b="1" dirty="0" smtClean="0"/>
            <a:t>20</a:t>
          </a:r>
          <a:r>
            <a:rPr lang="ru-RU" dirty="0" smtClean="0"/>
            <a:t> млн. </a:t>
          </a:r>
          <a:r>
            <a:rPr lang="ru-RU" dirty="0" err="1" smtClean="0"/>
            <a:t>руб</a:t>
          </a:r>
          <a:endParaRPr lang="ru-RU" dirty="0"/>
        </a:p>
      </dgm:t>
    </dgm:pt>
    <dgm:pt modelId="{953F74CB-D7B3-4BC1-A21C-6A5229A99F06}" type="parTrans" cxnId="{E189449B-4E19-4739-A545-635EA8CE843B}">
      <dgm:prSet/>
      <dgm:spPr/>
      <dgm:t>
        <a:bodyPr/>
        <a:lstStyle/>
        <a:p>
          <a:endParaRPr lang="ru-RU"/>
        </a:p>
      </dgm:t>
    </dgm:pt>
    <dgm:pt modelId="{32681D14-B447-41C2-87F4-CCDA9F70A9D5}" type="sibTrans" cxnId="{E189449B-4E19-4739-A545-635EA8CE843B}">
      <dgm:prSet/>
      <dgm:spPr/>
      <dgm:t>
        <a:bodyPr/>
        <a:lstStyle/>
        <a:p>
          <a:endParaRPr lang="ru-RU"/>
        </a:p>
      </dgm:t>
    </dgm:pt>
    <dgm:pt modelId="{57792CB5-712F-4906-AA97-95BB11631973}">
      <dgm:prSet phldrT="[Текст]"/>
      <dgm:spPr/>
      <dgm:t>
        <a:bodyPr/>
        <a:lstStyle/>
        <a:p>
          <a:r>
            <a:rPr lang="ru-RU" dirty="0" smtClean="0"/>
            <a:t>Сумма займа </a:t>
          </a:r>
        </a:p>
        <a:p>
          <a:r>
            <a:rPr lang="ru-RU" dirty="0" smtClean="0"/>
            <a:t>от </a:t>
          </a:r>
          <a:r>
            <a:rPr lang="ru-RU" b="1" dirty="0" smtClean="0"/>
            <a:t>20 </a:t>
          </a:r>
          <a:r>
            <a:rPr lang="ru-RU" dirty="0" smtClean="0"/>
            <a:t>до </a:t>
          </a:r>
          <a:r>
            <a:rPr lang="ru-RU" b="1" dirty="0" smtClean="0"/>
            <a:t>100 </a:t>
          </a:r>
          <a:r>
            <a:rPr lang="ru-RU" dirty="0" smtClean="0"/>
            <a:t>млн. руб.</a:t>
          </a:r>
          <a:endParaRPr lang="ru-RU" dirty="0"/>
        </a:p>
      </dgm:t>
    </dgm:pt>
    <dgm:pt modelId="{07A4E96E-8D34-44A6-9BEE-14F77087EA1C}" type="parTrans" cxnId="{0680B826-CE20-4E8B-9DDE-A4FF9EBAB2E5}">
      <dgm:prSet/>
      <dgm:spPr/>
      <dgm:t>
        <a:bodyPr/>
        <a:lstStyle/>
        <a:p>
          <a:endParaRPr lang="ru-RU"/>
        </a:p>
      </dgm:t>
    </dgm:pt>
    <dgm:pt modelId="{DF1EBD3D-DEA1-487C-98BE-84692582FAAB}" type="sibTrans" cxnId="{0680B826-CE20-4E8B-9DDE-A4FF9EBAB2E5}">
      <dgm:prSet/>
      <dgm:spPr/>
      <dgm:t>
        <a:bodyPr/>
        <a:lstStyle/>
        <a:p>
          <a:endParaRPr lang="ru-RU"/>
        </a:p>
      </dgm:t>
    </dgm:pt>
    <dgm:pt modelId="{91F11648-F455-4019-8A3E-4F283E6F3CA8}" type="pres">
      <dgm:prSet presAssocID="{A6291E7A-CCA8-4A05-B898-FC7AC26FB4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0E0590-5237-4532-9B6B-1AE5A130471E}" type="pres">
      <dgm:prSet presAssocID="{A6291E7A-CCA8-4A05-B898-FC7AC26FB4EA}" presName="bkgdShp" presStyleLbl="alignAccFollowNode1" presStyleIdx="0" presStyleCnt="1" custScaleY="179364" custLinFactNeighborX="-434" custLinFactNeighborY="35151"/>
      <dgm:spPr/>
    </dgm:pt>
    <dgm:pt modelId="{B2486D67-4125-48AA-9E52-3BBCC8079154}" type="pres">
      <dgm:prSet presAssocID="{A6291E7A-CCA8-4A05-B898-FC7AC26FB4EA}" presName="linComp" presStyleCnt="0"/>
      <dgm:spPr/>
    </dgm:pt>
    <dgm:pt modelId="{47DA94CE-9977-492F-9C0F-0AC6F667D16C}" type="pres">
      <dgm:prSet presAssocID="{B8FA75B5-0259-4867-94B9-5C996F1ED774}" presName="compNode" presStyleCnt="0"/>
      <dgm:spPr/>
    </dgm:pt>
    <dgm:pt modelId="{BD3AFDD8-1359-4AA2-8F58-627F68441175}" type="pres">
      <dgm:prSet presAssocID="{B8FA75B5-0259-4867-94B9-5C996F1ED774}" presName="node" presStyleLbl="node1" presStyleIdx="0" presStyleCnt="2" custScaleX="77351" custScaleY="43285" custLinFactNeighborX="-5813" custLinFactNeighborY="-12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510A7-8927-4F9A-9A33-AF5006C3829E}" type="pres">
      <dgm:prSet presAssocID="{B8FA75B5-0259-4867-94B9-5C996F1ED774}" presName="invisiNode" presStyleLbl="node1" presStyleIdx="0" presStyleCnt="2"/>
      <dgm:spPr/>
    </dgm:pt>
    <dgm:pt modelId="{F252D7A3-63FD-4512-9ECF-EF94D66CAA0A}" type="pres">
      <dgm:prSet presAssocID="{B8FA75B5-0259-4867-94B9-5C996F1ED774}" presName="imagNode" presStyleLbl="fgImgPlace1" presStyleIdx="0" presStyleCnt="2" custScaleX="90003" custScaleY="138611" custLinFactNeighborX="-4658" custLinFactNeighborY="-17247"/>
      <dgm:spPr>
        <a:solidFill>
          <a:schemeClr val="bg1"/>
        </a:solidFill>
        <a:ln>
          <a:solidFill>
            <a:srgbClr val="0060A8"/>
          </a:solidFill>
        </a:ln>
      </dgm:spPr>
      <dgm:t>
        <a:bodyPr/>
        <a:lstStyle/>
        <a:p>
          <a:endParaRPr lang="ru-RU"/>
        </a:p>
      </dgm:t>
    </dgm:pt>
    <dgm:pt modelId="{A6FB4C5E-FDF3-492F-BA60-45610182D006}" type="pres">
      <dgm:prSet presAssocID="{32681D14-B447-41C2-87F4-CCDA9F70A9D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4A5EC8C-0828-45C5-9F8F-1F6A7453F7C0}" type="pres">
      <dgm:prSet presAssocID="{57792CB5-712F-4906-AA97-95BB11631973}" presName="compNode" presStyleCnt="0"/>
      <dgm:spPr/>
    </dgm:pt>
    <dgm:pt modelId="{80D42165-DD02-410D-AF47-DC20FDC0D46F}" type="pres">
      <dgm:prSet presAssocID="{57792CB5-712F-4906-AA97-95BB11631973}" presName="node" presStyleLbl="node1" presStyleIdx="1" presStyleCnt="2" custScaleY="43285" custLinFactNeighborX="2311" custLinFactNeighborY="-137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6B54C-9F0C-44D0-8642-0520F326708B}" type="pres">
      <dgm:prSet presAssocID="{57792CB5-712F-4906-AA97-95BB11631973}" presName="invisiNode" presStyleLbl="node1" presStyleIdx="1" presStyleCnt="2"/>
      <dgm:spPr/>
    </dgm:pt>
    <dgm:pt modelId="{AC1166B1-D2CE-4FFB-9527-AB6211AE93BD}" type="pres">
      <dgm:prSet presAssocID="{57792CB5-712F-4906-AA97-95BB11631973}" presName="imagNode" presStyleLbl="fgImgPlace1" presStyleIdx="1" presStyleCnt="2" custScaleX="111784" custScaleY="144990" custLinFactNeighborX="1936" custLinFactNeighborY="-19724"/>
      <dgm:spPr>
        <a:solidFill>
          <a:schemeClr val="bg1"/>
        </a:solidFill>
        <a:ln>
          <a:solidFill>
            <a:srgbClr val="0060A8"/>
          </a:solidFill>
        </a:ln>
      </dgm:spPr>
      <dgm:t>
        <a:bodyPr/>
        <a:lstStyle/>
        <a:p>
          <a:endParaRPr lang="ru-RU"/>
        </a:p>
      </dgm:t>
    </dgm:pt>
  </dgm:ptLst>
  <dgm:cxnLst>
    <dgm:cxn modelId="{0680B826-CE20-4E8B-9DDE-A4FF9EBAB2E5}" srcId="{A6291E7A-CCA8-4A05-B898-FC7AC26FB4EA}" destId="{57792CB5-712F-4906-AA97-95BB11631973}" srcOrd="1" destOrd="0" parTransId="{07A4E96E-8D34-44A6-9BEE-14F77087EA1C}" sibTransId="{DF1EBD3D-DEA1-487C-98BE-84692582FAAB}"/>
    <dgm:cxn modelId="{69441BFC-8A8A-46D8-BC0D-83ED15A4978D}" type="presOf" srcId="{32681D14-B447-41C2-87F4-CCDA9F70A9D5}" destId="{A6FB4C5E-FDF3-492F-BA60-45610182D006}" srcOrd="0" destOrd="0" presId="urn:microsoft.com/office/officeart/2005/8/layout/pList2#1"/>
    <dgm:cxn modelId="{4763CD69-B7C5-4837-A34E-B9E14432BADB}" type="presOf" srcId="{A6291E7A-CCA8-4A05-B898-FC7AC26FB4EA}" destId="{91F11648-F455-4019-8A3E-4F283E6F3CA8}" srcOrd="0" destOrd="0" presId="urn:microsoft.com/office/officeart/2005/8/layout/pList2#1"/>
    <dgm:cxn modelId="{9383C7C0-D36F-4359-BE2F-981F84A776A1}" type="presOf" srcId="{B8FA75B5-0259-4867-94B9-5C996F1ED774}" destId="{BD3AFDD8-1359-4AA2-8F58-627F68441175}" srcOrd="0" destOrd="0" presId="urn:microsoft.com/office/officeart/2005/8/layout/pList2#1"/>
    <dgm:cxn modelId="{7F0E4451-10DF-403F-B896-320A7D245C86}" type="presOf" srcId="{57792CB5-712F-4906-AA97-95BB11631973}" destId="{80D42165-DD02-410D-AF47-DC20FDC0D46F}" srcOrd="0" destOrd="0" presId="urn:microsoft.com/office/officeart/2005/8/layout/pList2#1"/>
    <dgm:cxn modelId="{E189449B-4E19-4739-A545-635EA8CE843B}" srcId="{A6291E7A-CCA8-4A05-B898-FC7AC26FB4EA}" destId="{B8FA75B5-0259-4867-94B9-5C996F1ED774}" srcOrd="0" destOrd="0" parTransId="{953F74CB-D7B3-4BC1-A21C-6A5229A99F06}" sibTransId="{32681D14-B447-41C2-87F4-CCDA9F70A9D5}"/>
    <dgm:cxn modelId="{AFF2EDF1-0F29-4562-B130-1FCAD6352509}" type="presParOf" srcId="{91F11648-F455-4019-8A3E-4F283E6F3CA8}" destId="{5A0E0590-5237-4532-9B6B-1AE5A130471E}" srcOrd="0" destOrd="0" presId="urn:microsoft.com/office/officeart/2005/8/layout/pList2#1"/>
    <dgm:cxn modelId="{F2F316F9-7560-46FB-8CF4-0E215BBFA55C}" type="presParOf" srcId="{91F11648-F455-4019-8A3E-4F283E6F3CA8}" destId="{B2486D67-4125-48AA-9E52-3BBCC8079154}" srcOrd="1" destOrd="0" presId="urn:microsoft.com/office/officeart/2005/8/layout/pList2#1"/>
    <dgm:cxn modelId="{4F8CBADD-2A2D-4D58-8390-CD0C50244A7B}" type="presParOf" srcId="{B2486D67-4125-48AA-9E52-3BBCC8079154}" destId="{47DA94CE-9977-492F-9C0F-0AC6F667D16C}" srcOrd="0" destOrd="0" presId="urn:microsoft.com/office/officeart/2005/8/layout/pList2#1"/>
    <dgm:cxn modelId="{6016868E-3F94-4CB3-BE9E-9536E6003816}" type="presParOf" srcId="{47DA94CE-9977-492F-9C0F-0AC6F667D16C}" destId="{BD3AFDD8-1359-4AA2-8F58-627F68441175}" srcOrd="0" destOrd="0" presId="urn:microsoft.com/office/officeart/2005/8/layout/pList2#1"/>
    <dgm:cxn modelId="{353E2A34-7057-4ACE-9932-896C3FBC031E}" type="presParOf" srcId="{47DA94CE-9977-492F-9C0F-0AC6F667D16C}" destId="{37B510A7-8927-4F9A-9A33-AF5006C3829E}" srcOrd="1" destOrd="0" presId="urn:microsoft.com/office/officeart/2005/8/layout/pList2#1"/>
    <dgm:cxn modelId="{4318D2D8-6B55-4D7F-9351-3C6C91640FD0}" type="presParOf" srcId="{47DA94CE-9977-492F-9C0F-0AC6F667D16C}" destId="{F252D7A3-63FD-4512-9ECF-EF94D66CAA0A}" srcOrd="2" destOrd="0" presId="urn:microsoft.com/office/officeart/2005/8/layout/pList2#1"/>
    <dgm:cxn modelId="{1BCF0111-394F-4285-90F2-4027459E5828}" type="presParOf" srcId="{B2486D67-4125-48AA-9E52-3BBCC8079154}" destId="{A6FB4C5E-FDF3-492F-BA60-45610182D006}" srcOrd="1" destOrd="0" presId="urn:microsoft.com/office/officeart/2005/8/layout/pList2#1"/>
    <dgm:cxn modelId="{91B4315B-CEAB-4791-9FAE-6ED66EFD5D33}" type="presParOf" srcId="{B2486D67-4125-48AA-9E52-3BBCC8079154}" destId="{84A5EC8C-0828-45C5-9F8F-1F6A7453F7C0}" srcOrd="2" destOrd="0" presId="urn:microsoft.com/office/officeart/2005/8/layout/pList2#1"/>
    <dgm:cxn modelId="{3B1347E7-1FC0-42BE-B0A2-18045EE175A2}" type="presParOf" srcId="{84A5EC8C-0828-45C5-9F8F-1F6A7453F7C0}" destId="{80D42165-DD02-410D-AF47-DC20FDC0D46F}" srcOrd="0" destOrd="0" presId="urn:microsoft.com/office/officeart/2005/8/layout/pList2#1"/>
    <dgm:cxn modelId="{11AD2C07-A5CA-4B15-BF3A-22B218660B6C}" type="presParOf" srcId="{84A5EC8C-0828-45C5-9F8F-1F6A7453F7C0}" destId="{BB86B54C-9F0C-44D0-8642-0520F326708B}" srcOrd="1" destOrd="0" presId="urn:microsoft.com/office/officeart/2005/8/layout/pList2#1"/>
    <dgm:cxn modelId="{25C9481F-028F-4A8A-B96F-7FEB0E74BE2A}" type="presParOf" srcId="{84A5EC8C-0828-45C5-9F8F-1F6A7453F7C0}" destId="{AC1166B1-D2CE-4FFB-9527-AB6211AE93BD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41662F-EE0F-4E84-9CF0-C75800FEE5C4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67DDF3-EEF3-433A-8B59-A4895BA521FD}">
      <dgm:prSet phldrT="[Текст]"/>
      <dgm:spPr/>
      <dgm:t>
        <a:bodyPr/>
        <a:lstStyle/>
        <a:p>
          <a:r>
            <a:rPr lang="ru-RU" b="1" dirty="0" smtClean="0"/>
            <a:t>Экспресс-</a:t>
          </a:r>
          <a:br>
            <a:rPr lang="ru-RU" b="1" dirty="0" smtClean="0"/>
          </a:br>
          <a:r>
            <a:rPr lang="ru-RU" b="1" dirty="0" smtClean="0"/>
            <a:t>оценка</a:t>
          </a:r>
          <a:endParaRPr lang="ru-RU" b="1" dirty="0"/>
        </a:p>
      </dgm:t>
    </dgm:pt>
    <dgm:pt modelId="{E57619F2-5A32-4603-A51F-2F317A06A90C}" type="parTrans" cxnId="{8B305B47-FEBF-48D7-A7EE-29A8D45A26BF}">
      <dgm:prSet/>
      <dgm:spPr/>
      <dgm:t>
        <a:bodyPr/>
        <a:lstStyle/>
        <a:p>
          <a:endParaRPr lang="ru-RU"/>
        </a:p>
      </dgm:t>
    </dgm:pt>
    <dgm:pt modelId="{C5CE861C-B8A4-432B-B427-FF9C36478591}" type="sibTrans" cxnId="{8B305B47-FEBF-48D7-A7EE-29A8D45A26BF}">
      <dgm:prSet/>
      <dgm:spPr/>
      <dgm:t>
        <a:bodyPr/>
        <a:lstStyle/>
        <a:p>
          <a:endParaRPr lang="ru-RU"/>
        </a:p>
      </dgm:t>
    </dgm:pt>
    <dgm:pt modelId="{B5CAAF7F-7962-4C6B-9717-7C3163CCEDC2}">
      <dgm:prSet phldrT="[Текст]"/>
      <dgm:spPr/>
      <dgm:t>
        <a:bodyPr/>
        <a:lstStyle/>
        <a:p>
          <a:r>
            <a:rPr lang="ru-RU" b="1" dirty="0" smtClean="0"/>
            <a:t>Заявка </a:t>
          </a:r>
          <a:r>
            <a:rPr lang="ru-RU" dirty="0" smtClean="0"/>
            <a:t> </a:t>
          </a:r>
          <a:br>
            <a:rPr lang="ru-RU" dirty="0" smtClean="0"/>
          </a:br>
          <a:r>
            <a:rPr lang="ru-RU" dirty="0" smtClean="0"/>
            <a:t>   резюме проекта, </a:t>
          </a:r>
          <a:br>
            <a:rPr lang="ru-RU" dirty="0" smtClean="0"/>
          </a:br>
          <a:r>
            <a:rPr lang="ru-RU" dirty="0" smtClean="0"/>
            <a:t>   описание проекта, </a:t>
          </a:r>
          <a:br>
            <a:rPr lang="ru-RU" dirty="0" smtClean="0"/>
          </a:br>
          <a:r>
            <a:rPr lang="ru-RU" dirty="0" smtClean="0"/>
            <a:t>   бюджет и источники финансирования,</a:t>
          </a:r>
          <a:br>
            <a:rPr lang="ru-RU" dirty="0" smtClean="0"/>
          </a:br>
          <a:r>
            <a:rPr lang="ru-RU" dirty="0" smtClean="0"/>
            <a:t>   обеспечение по возврату займа</a:t>
          </a:r>
          <a:endParaRPr lang="ru-RU" dirty="0"/>
        </a:p>
      </dgm:t>
    </dgm:pt>
    <dgm:pt modelId="{3A240CB0-BD53-4B53-BE18-AD270F553F0B}" type="parTrans" cxnId="{447B4807-923E-4444-A640-099CB5C6AA5D}">
      <dgm:prSet/>
      <dgm:spPr/>
      <dgm:t>
        <a:bodyPr/>
        <a:lstStyle/>
        <a:p>
          <a:endParaRPr lang="ru-RU"/>
        </a:p>
      </dgm:t>
    </dgm:pt>
    <dgm:pt modelId="{407C36A1-7712-4579-AC7A-416FEAF16A17}" type="sibTrans" cxnId="{447B4807-923E-4444-A640-099CB5C6AA5D}">
      <dgm:prSet/>
      <dgm:spPr/>
      <dgm:t>
        <a:bodyPr/>
        <a:lstStyle/>
        <a:p>
          <a:endParaRPr lang="ru-RU"/>
        </a:p>
      </dgm:t>
    </dgm:pt>
    <dgm:pt modelId="{5F1745A0-DA19-438F-8659-2D55E8E989B4}">
      <dgm:prSet phldrT="[Текст]"/>
      <dgm:spPr/>
      <dgm:t>
        <a:bodyPr/>
        <a:lstStyle/>
        <a:p>
          <a:r>
            <a:rPr lang="ru-RU" b="1" dirty="0" smtClean="0"/>
            <a:t>Комплексная экспертиза</a:t>
          </a:r>
          <a:endParaRPr lang="ru-RU" b="1" dirty="0"/>
        </a:p>
      </dgm:t>
    </dgm:pt>
    <dgm:pt modelId="{14593AE1-A353-496D-9441-FBBEF502F3EE}" type="parTrans" cxnId="{DEDD8CF5-AF3A-4CB2-B105-0E8D50E7D6E3}">
      <dgm:prSet/>
      <dgm:spPr/>
      <dgm:t>
        <a:bodyPr/>
        <a:lstStyle/>
        <a:p>
          <a:endParaRPr lang="ru-RU"/>
        </a:p>
      </dgm:t>
    </dgm:pt>
    <dgm:pt modelId="{1D1DF1C6-451E-42DA-8200-9091EC713CA8}" type="sibTrans" cxnId="{DEDD8CF5-AF3A-4CB2-B105-0E8D50E7D6E3}">
      <dgm:prSet/>
      <dgm:spPr/>
      <dgm:t>
        <a:bodyPr/>
        <a:lstStyle/>
        <a:p>
          <a:endParaRPr lang="ru-RU"/>
        </a:p>
      </dgm:t>
    </dgm:pt>
    <dgm:pt modelId="{77AFD83B-0A88-42C8-A2E8-4601BA4BD343}">
      <dgm:prSet phldrT="[Текст]"/>
      <dgm:spPr/>
      <dgm:t>
        <a:bodyPr/>
        <a:lstStyle/>
        <a:p>
          <a:r>
            <a:rPr lang="ru-RU" u="none" dirty="0" smtClean="0"/>
            <a:t>Резюме, Бизнес-план, Календарный план, Финансовая модель проекта</a:t>
          </a:r>
          <a:endParaRPr lang="ru-RU" dirty="0"/>
        </a:p>
      </dgm:t>
    </dgm:pt>
    <dgm:pt modelId="{CA18FBC9-250A-4818-B862-E87F5039EF4F}" type="parTrans" cxnId="{B2C24084-8204-4486-9A4F-F8630CC1BEA5}">
      <dgm:prSet/>
      <dgm:spPr/>
      <dgm:t>
        <a:bodyPr/>
        <a:lstStyle/>
        <a:p>
          <a:endParaRPr lang="ru-RU"/>
        </a:p>
      </dgm:t>
    </dgm:pt>
    <dgm:pt modelId="{3C9E25B0-9E04-4248-AE5E-FE91E8D06914}" type="sibTrans" cxnId="{B2C24084-8204-4486-9A4F-F8630CC1BEA5}">
      <dgm:prSet/>
      <dgm:spPr/>
      <dgm:t>
        <a:bodyPr/>
        <a:lstStyle/>
        <a:p>
          <a:endParaRPr lang="ru-RU"/>
        </a:p>
      </dgm:t>
    </dgm:pt>
    <dgm:pt modelId="{E116C78C-1B25-41A0-AE1C-31FB7FED075A}">
      <dgm:prSet/>
      <dgm:spPr/>
      <dgm:t>
        <a:bodyPr/>
        <a:lstStyle/>
        <a:p>
          <a:r>
            <a:rPr lang="ru-RU" u="none" dirty="0" smtClean="0"/>
            <a:t>Техническое задание по проекту</a:t>
          </a:r>
          <a:endParaRPr lang="ru-RU" u="none" dirty="0"/>
        </a:p>
      </dgm:t>
    </dgm:pt>
    <dgm:pt modelId="{7705BA57-1F2C-4047-ADCB-F96DF6E9BEA5}" type="parTrans" cxnId="{3D6A2348-DE94-45F7-A397-B6AF7D75CBFD}">
      <dgm:prSet/>
      <dgm:spPr/>
      <dgm:t>
        <a:bodyPr/>
        <a:lstStyle/>
        <a:p>
          <a:endParaRPr lang="ru-RU"/>
        </a:p>
      </dgm:t>
    </dgm:pt>
    <dgm:pt modelId="{E8ACE143-3CBA-4F01-9B5D-CF8D5E4E89F8}" type="sibTrans" cxnId="{3D6A2348-DE94-45F7-A397-B6AF7D75CBFD}">
      <dgm:prSet/>
      <dgm:spPr/>
      <dgm:t>
        <a:bodyPr/>
        <a:lstStyle/>
        <a:p>
          <a:endParaRPr lang="ru-RU"/>
        </a:p>
      </dgm:t>
    </dgm:pt>
    <dgm:pt modelId="{A7D181F6-3809-42B2-BFFC-00DD3C806DA2}">
      <dgm:prSet/>
      <dgm:spPr/>
      <dgm:t>
        <a:bodyPr/>
        <a:lstStyle/>
        <a:p>
          <a:r>
            <a:rPr lang="ru-RU" u="none" dirty="0" smtClean="0"/>
            <a:t>Заявление об обеспечении исполнения обязательств по договору займа.</a:t>
          </a:r>
          <a:endParaRPr lang="ru-RU" u="none" dirty="0"/>
        </a:p>
      </dgm:t>
    </dgm:pt>
    <dgm:pt modelId="{CA9FC669-7147-4D5F-9E9F-8AA384411C77}" type="parTrans" cxnId="{415AC798-E580-462D-B907-69C5D275AFAD}">
      <dgm:prSet/>
      <dgm:spPr/>
      <dgm:t>
        <a:bodyPr/>
        <a:lstStyle/>
        <a:p>
          <a:endParaRPr lang="ru-RU"/>
        </a:p>
      </dgm:t>
    </dgm:pt>
    <dgm:pt modelId="{C7B2E9BE-0FD4-4B98-8CC4-60C15953638B}" type="sibTrans" cxnId="{415AC798-E580-462D-B907-69C5D275AFAD}">
      <dgm:prSet/>
      <dgm:spPr/>
      <dgm:t>
        <a:bodyPr/>
        <a:lstStyle/>
        <a:p>
          <a:endParaRPr lang="ru-RU"/>
        </a:p>
      </dgm:t>
    </dgm:pt>
    <dgm:pt modelId="{DFEAD4E1-BCF2-4D9A-BED9-89D3FCCE5B2E}">
      <dgm:prSet/>
      <dgm:spPr/>
      <dgm:t>
        <a:bodyPr/>
        <a:lstStyle/>
        <a:p>
          <a:r>
            <a:rPr lang="ru-RU" u="none" dirty="0" smtClean="0"/>
            <a:t>Учредительные документы </a:t>
          </a:r>
          <a:r>
            <a:rPr lang="ru-RU" b="1" u="none" dirty="0" smtClean="0"/>
            <a:t>Заявителя</a:t>
          </a:r>
          <a:r>
            <a:rPr lang="ru-RU" u="none" dirty="0" smtClean="0"/>
            <a:t> и отчетность </a:t>
          </a:r>
          <a:r>
            <a:rPr lang="ru-RU" b="1" u="none" dirty="0" smtClean="0"/>
            <a:t>за 2 года</a:t>
          </a:r>
          <a:r>
            <a:rPr lang="ru-RU" u="none" dirty="0" smtClean="0"/>
            <a:t> с расшифровками</a:t>
          </a:r>
          <a:endParaRPr lang="ru-RU" u="none" dirty="0"/>
        </a:p>
      </dgm:t>
    </dgm:pt>
    <dgm:pt modelId="{28ADD0D1-3A4C-4324-A475-D7E274336EDC}" type="parTrans" cxnId="{7050C235-6E93-4C1E-94DB-B4200EE22410}">
      <dgm:prSet/>
      <dgm:spPr/>
      <dgm:t>
        <a:bodyPr/>
        <a:lstStyle/>
        <a:p>
          <a:endParaRPr lang="ru-RU"/>
        </a:p>
      </dgm:t>
    </dgm:pt>
    <dgm:pt modelId="{1BB99EB1-8515-4E16-B454-7DAD5DDBE1BD}" type="sibTrans" cxnId="{7050C235-6E93-4C1E-94DB-B4200EE22410}">
      <dgm:prSet/>
      <dgm:spPr/>
      <dgm:t>
        <a:bodyPr/>
        <a:lstStyle/>
        <a:p>
          <a:endParaRPr lang="ru-RU"/>
        </a:p>
      </dgm:t>
    </dgm:pt>
    <dgm:pt modelId="{A7FDDF6D-1BC4-442A-9B89-1EC6AE82F53D}">
      <dgm:prSet/>
      <dgm:spPr/>
      <dgm:t>
        <a:bodyPr/>
        <a:lstStyle/>
        <a:p>
          <a:r>
            <a:rPr lang="ru-RU" u="none" dirty="0" smtClean="0"/>
            <a:t>Учредительные документы </a:t>
          </a:r>
          <a:r>
            <a:rPr lang="ru-RU" b="1" u="none" dirty="0" smtClean="0"/>
            <a:t>Поручителей</a:t>
          </a:r>
          <a:r>
            <a:rPr lang="ru-RU" u="none" dirty="0" smtClean="0"/>
            <a:t> и их отчетность </a:t>
          </a:r>
          <a:r>
            <a:rPr lang="ru-RU" b="1" u="none" dirty="0" smtClean="0"/>
            <a:t>за 2 года</a:t>
          </a:r>
          <a:r>
            <a:rPr lang="ru-RU" u="none" dirty="0" smtClean="0"/>
            <a:t> с расшифровками</a:t>
          </a:r>
          <a:endParaRPr lang="ru-RU" u="none" dirty="0"/>
        </a:p>
      </dgm:t>
    </dgm:pt>
    <dgm:pt modelId="{9F170FD8-7F6E-4B2E-A6B9-79EF1FCA511E}" type="parTrans" cxnId="{697620AA-A488-4F20-9AF2-2207DCBB098F}">
      <dgm:prSet/>
      <dgm:spPr/>
      <dgm:t>
        <a:bodyPr/>
        <a:lstStyle/>
        <a:p>
          <a:endParaRPr lang="ru-RU"/>
        </a:p>
      </dgm:t>
    </dgm:pt>
    <dgm:pt modelId="{CEC97927-A9ED-4C0C-BF8F-901A6D0C7169}" type="sibTrans" cxnId="{697620AA-A488-4F20-9AF2-2207DCBB098F}">
      <dgm:prSet/>
      <dgm:spPr/>
      <dgm:t>
        <a:bodyPr/>
        <a:lstStyle/>
        <a:p>
          <a:endParaRPr lang="ru-RU"/>
        </a:p>
      </dgm:t>
    </dgm:pt>
    <dgm:pt modelId="{A03FF100-1D0D-4D95-98D7-B3D68C0EE4FE}">
      <dgm:prSet/>
      <dgm:spPr/>
      <dgm:t>
        <a:bodyPr/>
        <a:lstStyle/>
        <a:p>
          <a:r>
            <a:rPr lang="ru-RU" u="none" dirty="0" smtClean="0"/>
            <a:t>Учредительные документы </a:t>
          </a:r>
          <a:r>
            <a:rPr lang="ru-RU" b="1" u="none" dirty="0" smtClean="0"/>
            <a:t>Залогодателей</a:t>
          </a:r>
          <a:r>
            <a:rPr lang="ru-RU" u="none" dirty="0" smtClean="0"/>
            <a:t>, отчетность </a:t>
          </a:r>
          <a:r>
            <a:rPr lang="ru-RU" b="1" u="none" dirty="0" smtClean="0"/>
            <a:t>на последнюю дату</a:t>
          </a:r>
          <a:r>
            <a:rPr lang="ru-RU" u="none" dirty="0" smtClean="0"/>
            <a:t>, чистые активы, документы по залогу</a:t>
          </a:r>
          <a:endParaRPr lang="ru-RU" u="none" dirty="0"/>
        </a:p>
      </dgm:t>
    </dgm:pt>
    <dgm:pt modelId="{EEB811B6-4596-4E5F-BC45-D0CB6ED93AAB}" type="parTrans" cxnId="{5DAC7A14-043F-412D-A610-FF21CDDAE64B}">
      <dgm:prSet/>
      <dgm:spPr/>
      <dgm:t>
        <a:bodyPr/>
        <a:lstStyle/>
        <a:p>
          <a:endParaRPr lang="ru-RU"/>
        </a:p>
      </dgm:t>
    </dgm:pt>
    <dgm:pt modelId="{623DBC70-BDD7-4010-9CB1-D8741AF9D6CF}" type="sibTrans" cxnId="{5DAC7A14-043F-412D-A610-FF21CDDAE64B}">
      <dgm:prSet/>
      <dgm:spPr/>
      <dgm:t>
        <a:bodyPr/>
        <a:lstStyle/>
        <a:p>
          <a:endParaRPr lang="ru-RU"/>
        </a:p>
      </dgm:t>
    </dgm:pt>
    <dgm:pt modelId="{91FB1BE4-FB89-415E-BB14-E21FA19F05E2}">
      <dgm:prSet/>
      <dgm:spPr/>
      <dgm:t>
        <a:bodyPr/>
        <a:lstStyle/>
        <a:p>
          <a:r>
            <a:rPr lang="ru-RU" u="none" dirty="0" smtClean="0"/>
            <a:t>Учредительные документы </a:t>
          </a:r>
          <a:r>
            <a:rPr lang="ru-RU" b="1" u="none" dirty="0" smtClean="0"/>
            <a:t>Соисполнителей</a:t>
          </a:r>
          <a:r>
            <a:rPr lang="ru-RU" u="none" dirty="0" smtClean="0"/>
            <a:t> и объем их работ, отчетность </a:t>
          </a:r>
          <a:r>
            <a:rPr lang="ru-RU" b="1" u="none" dirty="0" smtClean="0"/>
            <a:t>за последний завершенный год</a:t>
          </a:r>
          <a:r>
            <a:rPr lang="ru-RU" u="none" dirty="0" smtClean="0"/>
            <a:t>.</a:t>
          </a:r>
          <a:endParaRPr lang="ru-RU" u="none" dirty="0"/>
        </a:p>
      </dgm:t>
    </dgm:pt>
    <dgm:pt modelId="{D4269A67-C931-4007-AE46-140089CF2343}" type="parTrans" cxnId="{20B3AA7C-C7C5-476C-B44A-4EFD67CF8CA2}">
      <dgm:prSet/>
      <dgm:spPr/>
      <dgm:t>
        <a:bodyPr/>
        <a:lstStyle/>
        <a:p>
          <a:endParaRPr lang="ru-RU"/>
        </a:p>
      </dgm:t>
    </dgm:pt>
    <dgm:pt modelId="{0F882DED-5BD7-4F57-AD9B-CBB6464488AA}" type="sibTrans" cxnId="{20B3AA7C-C7C5-476C-B44A-4EFD67CF8CA2}">
      <dgm:prSet/>
      <dgm:spPr/>
      <dgm:t>
        <a:bodyPr/>
        <a:lstStyle/>
        <a:p>
          <a:endParaRPr lang="ru-RU"/>
        </a:p>
      </dgm:t>
    </dgm:pt>
    <dgm:pt modelId="{B493586F-D886-43D6-8F9F-C71A2CF5538E}">
      <dgm:prSet/>
      <dgm:spPr/>
      <dgm:t>
        <a:bodyPr/>
        <a:lstStyle/>
        <a:p>
          <a:r>
            <a:rPr lang="ru-RU" dirty="0" smtClean="0"/>
            <a:t>Иные документы, необходимые в силу особенностей проекта</a:t>
          </a:r>
          <a:endParaRPr lang="ru-RU" dirty="0"/>
        </a:p>
      </dgm:t>
    </dgm:pt>
    <dgm:pt modelId="{F796E3A5-5192-462F-B53A-6B009A43230E}" type="parTrans" cxnId="{B020AEA8-9E91-47FA-A044-21D8CCA32CB6}">
      <dgm:prSet/>
      <dgm:spPr/>
      <dgm:t>
        <a:bodyPr/>
        <a:lstStyle/>
        <a:p>
          <a:endParaRPr lang="ru-RU"/>
        </a:p>
      </dgm:t>
    </dgm:pt>
    <dgm:pt modelId="{67FB281B-73DF-42A3-B309-3FDB8811A3F5}" type="sibTrans" cxnId="{B020AEA8-9E91-47FA-A044-21D8CCA32CB6}">
      <dgm:prSet/>
      <dgm:spPr/>
      <dgm:t>
        <a:bodyPr/>
        <a:lstStyle/>
        <a:p>
          <a:endParaRPr lang="ru-RU"/>
        </a:p>
      </dgm:t>
    </dgm:pt>
    <dgm:pt modelId="{126BABCD-E790-4800-B7F9-72DF268F4835}" type="pres">
      <dgm:prSet presAssocID="{BE41662F-EE0F-4E84-9CF0-C75800FEE5C4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A191245-81C1-4607-B3B9-74F03A776F6F}" type="pres">
      <dgm:prSet presAssocID="{9067DDF3-EEF3-433A-8B59-A4895BA521FD}" presName="composite" presStyleCnt="0"/>
      <dgm:spPr/>
    </dgm:pt>
    <dgm:pt modelId="{A0BF6A59-B115-4EEE-B8BF-91489F0EB8D9}" type="pres">
      <dgm:prSet presAssocID="{9067DDF3-EEF3-433A-8B59-A4895BA521FD}" presName="BackAccent" presStyleLbl="bgShp" presStyleIdx="0" presStyleCnt="2"/>
      <dgm:spPr>
        <a:solidFill>
          <a:srgbClr val="FDB077"/>
        </a:solidFill>
      </dgm:spPr>
    </dgm:pt>
    <dgm:pt modelId="{05C7083B-4A56-40F9-A33C-66569A6C5F24}" type="pres">
      <dgm:prSet presAssocID="{9067DDF3-EEF3-433A-8B59-A4895BA521FD}" presName="Accent" presStyleLbl="alignNode1" presStyleIdx="0" presStyleCnt="2"/>
      <dgm:spPr/>
    </dgm:pt>
    <dgm:pt modelId="{DBD54C00-CB07-48AA-A0B6-EC1A6C652DD0}" type="pres">
      <dgm:prSet presAssocID="{9067DDF3-EEF3-433A-8B59-A4895BA521FD}" presName="Child" presStyleLbl="revTx" presStyleIdx="0" presStyleCnt="4" custScaleX="122469" custLinFactNeighborX="5380" custLinFactNeighborY="64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B2A0B7-2F5D-4FC1-AC29-DB639387B7D6}" type="pres">
      <dgm:prSet presAssocID="{9067DDF3-EEF3-433A-8B59-A4895BA521FD}" presName="Parent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D0465-809D-481B-B28A-1AE55643D139}" type="pres">
      <dgm:prSet presAssocID="{C5CE861C-B8A4-432B-B427-FF9C36478591}" presName="sibTrans" presStyleCnt="0"/>
      <dgm:spPr/>
    </dgm:pt>
    <dgm:pt modelId="{BBC69B18-B6C1-49EC-AE7C-9CB9F838291F}" type="pres">
      <dgm:prSet presAssocID="{5F1745A0-DA19-438F-8659-2D55E8E989B4}" presName="composite" presStyleCnt="0"/>
      <dgm:spPr/>
    </dgm:pt>
    <dgm:pt modelId="{35F85F48-1559-47D0-96F2-9EADB2D20803}" type="pres">
      <dgm:prSet presAssocID="{5F1745A0-DA19-438F-8659-2D55E8E989B4}" presName="BackAccent" presStyleLbl="bgShp" presStyleIdx="1" presStyleCnt="2" custLinFactNeighborX="-84252"/>
      <dgm:spPr>
        <a:solidFill>
          <a:srgbClr val="B0A1C7"/>
        </a:solidFill>
      </dgm:spPr>
    </dgm:pt>
    <dgm:pt modelId="{5D7D87B8-4642-484B-9F36-4377B29135ED}" type="pres">
      <dgm:prSet presAssocID="{5F1745A0-DA19-438F-8659-2D55E8E989B4}" presName="Accent" presStyleLbl="alignNode1" presStyleIdx="1" presStyleCnt="2" custLinFactX="-5315" custLinFactNeighborX="-100000"/>
      <dgm:spPr/>
      <dgm:t>
        <a:bodyPr/>
        <a:lstStyle/>
        <a:p>
          <a:endParaRPr lang="ru-RU"/>
        </a:p>
      </dgm:t>
    </dgm:pt>
    <dgm:pt modelId="{0FA291AB-CD37-42D2-9D68-0D1D2BE8A6B4}" type="pres">
      <dgm:prSet presAssocID="{5F1745A0-DA19-438F-8659-2D55E8E989B4}" presName="Child" presStyleLbl="revTx" presStyleIdx="2" presStyleCnt="4" custScaleX="164086" custScaleY="100685" custLinFactNeighborX="147" custLinFactNeighborY="59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57A87-E148-4613-8E12-7FA894AD88FD}" type="pres">
      <dgm:prSet presAssocID="{5F1745A0-DA19-438F-8659-2D55E8E989B4}" presName="Parent" presStyleLbl="revTx" presStyleIdx="3" presStyleCnt="4" custLinFactNeighborX="-31051" custLinFactNeighborY="11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6DCE7F-1EE2-4DB9-BB08-E9BE6830CB61}" type="presOf" srcId="{A7D181F6-3809-42B2-BFFC-00DD3C806DA2}" destId="{0FA291AB-CD37-42D2-9D68-0D1D2BE8A6B4}" srcOrd="0" destOrd="2" presId="urn:microsoft.com/office/officeart/2008/layout/IncreasingCircleProcess"/>
    <dgm:cxn modelId="{E4CB06A5-69AE-4773-8772-37B951BAF737}" type="presOf" srcId="{BE41662F-EE0F-4E84-9CF0-C75800FEE5C4}" destId="{126BABCD-E790-4800-B7F9-72DF268F4835}" srcOrd="0" destOrd="0" presId="urn:microsoft.com/office/officeart/2008/layout/IncreasingCircleProcess"/>
    <dgm:cxn modelId="{B2C24084-8204-4486-9A4F-F8630CC1BEA5}" srcId="{5F1745A0-DA19-438F-8659-2D55E8E989B4}" destId="{77AFD83B-0A88-42C8-A2E8-4601BA4BD343}" srcOrd="0" destOrd="0" parTransId="{CA18FBC9-250A-4818-B862-E87F5039EF4F}" sibTransId="{3C9E25B0-9E04-4248-AE5E-FE91E8D06914}"/>
    <dgm:cxn modelId="{8B305B47-FEBF-48D7-A7EE-29A8D45A26BF}" srcId="{BE41662F-EE0F-4E84-9CF0-C75800FEE5C4}" destId="{9067DDF3-EEF3-433A-8B59-A4895BA521FD}" srcOrd="0" destOrd="0" parTransId="{E57619F2-5A32-4603-A51F-2F317A06A90C}" sibTransId="{C5CE861C-B8A4-432B-B427-FF9C36478591}"/>
    <dgm:cxn modelId="{1895355B-9D9B-4197-959B-08FCE31BFB1A}" type="presOf" srcId="{91FB1BE4-FB89-415E-BB14-E21FA19F05E2}" destId="{0FA291AB-CD37-42D2-9D68-0D1D2BE8A6B4}" srcOrd="0" destOrd="6" presId="urn:microsoft.com/office/officeart/2008/layout/IncreasingCircleProcess"/>
    <dgm:cxn modelId="{B020AEA8-9E91-47FA-A044-21D8CCA32CB6}" srcId="{5F1745A0-DA19-438F-8659-2D55E8E989B4}" destId="{B493586F-D886-43D6-8F9F-C71A2CF5538E}" srcOrd="7" destOrd="0" parTransId="{F796E3A5-5192-462F-B53A-6B009A43230E}" sibTransId="{67FB281B-73DF-42A3-B309-3FDB8811A3F5}"/>
    <dgm:cxn modelId="{8E250B9B-DB3D-4349-B59D-95DCB3A0735C}" type="presOf" srcId="{A03FF100-1D0D-4D95-98D7-B3D68C0EE4FE}" destId="{0FA291AB-CD37-42D2-9D68-0D1D2BE8A6B4}" srcOrd="0" destOrd="5" presId="urn:microsoft.com/office/officeart/2008/layout/IncreasingCircleProcess"/>
    <dgm:cxn modelId="{16FA91F6-02DB-4DED-B3C3-1DA2B5F635E4}" type="presOf" srcId="{A7FDDF6D-1BC4-442A-9B89-1EC6AE82F53D}" destId="{0FA291AB-CD37-42D2-9D68-0D1D2BE8A6B4}" srcOrd="0" destOrd="4" presId="urn:microsoft.com/office/officeart/2008/layout/IncreasingCircleProcess"/>
    <dgm:cxn modelId="{1D920157-8839-4828-8D46-07C5992DE2FC}" type="presOf" srcId="{77AFD83B-0A88-42C8-A2E8-4601BA4BD343}" destId="{0FA291AB-CD37-42D2-9D68-0D1D2BE8A6B4}" srcOrd="0" destOrd="0" presId="urn:microsoft.com/office/officeart/2008/layout/IncreasingCircleProcess"/>
    <dgm:cxn modelId="{A44C25C0-E46B-4171-8684-CB100A1AF237}" type="presOf" srcId="{E116C78C-1B25-41A0-AE1C-31FB7FED075A}" destId="{0FA291AB-CD37-42D2-9D68-0D1D2BE8A6B4}" srcOrd="0" destOrd="1" presId="urn:microsoft.com/office/officeart/2008/layout/IncreasingCircleProcess"/>
    <dgm:cxn modelId="{DEDD8CF5-AF3A-4CB2-B105-0E8D50E7D6E3}" srcId="{BE41662F-EE0F-4E84-9CF0-C75800FEE5C4}" destId="{5F1745A0-DA19-438F-8659-2D55E8E989B4}" srcOrd="1" destOrd="0" parTransId="{14593AE1-A353-496D-9441-FBBEF502F3EE}" sibTransId="{1D1DF1C6-451E-42DA-8200-9091EC713CA8}"/>
    <dgm:cxn modelId="{5DAC7A14-043F-412D-A610-FF21CDDAE64B}" srcId="{5F1745A0-DA19-438F-8659-2D55E8E989B4}" destId="{A03FF100-1D0D-4D95-98D7-B3D68C0EE4FE}" srcOrd="5" destOrd="0" parTransId="{EEB811B6-4596-4E5F-BC45-D0CB6ED93AAB}" sibTransId="{623DBC70-BDD7-4010-9CB1-D8741AF9D6CF}"/>
    <dgm:cxn modelId="{415AC798-E580-462D-B907-69C5D275AFAD}" srcId="{5F1745A0-DA19-438F-8659-2D55E8E989B4}" destId="{A7D181F6-3809-42B2-BFFC-00DD3C806DA2}" srcOrd="2" destOrd="0" parTransId="{CA9FC669-7147-4D5F-9E9F-8AA384411C77}" sibTransId="{C7B2E9BE-0FD4-4B98-8CC4-60C15953638B}"/>
    <dgm:cxn modelId="{3D6A2348-DE94-45F7-A397-B6AF7D75CBFD}" srcId="{5F1745A0-DA19-438F-8659-2D55E8E989B4}" destId="{E116C78C-1B25-41A0-AE1C-31FB7FED075A}" srcOrd="1" destOrd="0" parTransId="{7705BA57-1F2C-4047-ADCB-F96DF6E9BEA5}" sibTransId="{E8ACE143-3CBA-4F01-9B5D-CF8D5E4E89F8}"/>
    <dgm:cxn modelId="{447B4807-923E-4444-A640-099CB5C6AA5D}" srcId="{9067DDF3-EEF3-433A-8B59-A4895BA521FD}" destId="{B5CAAF7F-7962-4C6B-9717-7C3163CCEDC2}" srcOrd="0" destOrd="0" parTransId="{3A240CB0-BD53-4B53-BE18-AD270F553F0B}" sibTransId="{407C36A1-7712-4579-AC7A-416FEAF16A17}"/>
    <dgm:cxn modelId="{20B3AA7C-C7C5-476C-B44A-4EFD67CF8CA2}" srcId="{5F1745A0-DA19-438F-8659-2D55E8E989B4}" destId="{91FB1BE4-FB89-415E-BB14-E21FA19F05E2}" srcOrd="6" destOrd="0" parTransId="{D4269A67-C931-4007-AE46-140089CF2343}" sibTransId="{0F882DED-5BD7-4F57-AD9B-CBB6464488AA}"/>
    <dgm:cxn modelId="{7050C235-6E93-4C1E-94DB-B4200EE22410}" srcId="{5F1745A0-DA19-438F-8659-2D55E8E989B4}" destId="{DFEAD4E1-BCF2-4D9A-BED9-89D3FCCE5B2E}" srcOrd="3" destOrd="0" parTransId="{28ADD0D1-3A4C-4324-A475-D7E274336EDC}" sibTransId="{1BB99EB1-8515-4E16-B454-7DAD5DDBE1BD}"/>
    <dgm:cxn modelId="{4A3C0436-EB84-402A-AA11-52910D1962B3}" type="presOf" srcId="{DFEAD4E1-BCF2-4D9A-BED9-89D3FCCE5B2E}" destId="{0FA291AB-CD37-42D2-9D68-0D1D2BE8A6B4}" srcOrd="0" destOrd="3" presId="urn:microsoft.com/office/officeart/2008/layout/IncreasingCircleProcess"/>
    <dgm:cxn modelId="{F54F761A-51B0-4215-8C4B-B4160FDCD9BE}" type="presOf" srcId="{B5CAAF7F-7962-4C6B-9717-7C3163CCEDC2}" destId="{DBD54C00-CB07-48AA-A0B6-EC1A6C652DD0}" srcOrd="0" destOrd="0" presId="urn:microsoft.com/office/officeart/2008/layout/IncreasingCircleProcess"/>
    <dgm:cxn modelId="{CF20A4AF-1E3A-4EBE-BF5C-09690AEA76D4}" type="presOf" srcId="{9067DDF3-EEF3-433A-8B59-A4895BA521FD}" destId="{BAB2A0B7-2F5D-4FC1-AC29-DB639387B7D6}" srcOrd="0" destOrd="0" presId="urn:microsoft.com/office/officeart/2008/layout/IncreasingCircleProcess"/>
    <dgm:cxn modelId="{697620AA-A488-4F20-9AF2-2207DCBB098F}" srcId="{5F1745A0-DA19-438F-8659-2D55E8E989B4}" destId="{A7FDDF6D-1BC4-442A-9B89-1EC6AE82F53D}" srcOrd="4" destOrd="0" parTransId="{9F170FD8-7F6E-4B2E-A6B9-79EF1FCA511E}" sibTransId="{CEC97927-A9ED-4C0C-BF8F-901A6D0C7169}"/>
    <dgm:cxn modelId="{DB38E1D3-F3FB-4AF4-952E-657DE7DF27CC}" type="presOf" srcId="{5F1745A0-DA19-438F-8659-2D55E8E989B4}" destId="{5B757A87-E148-4613-8E12-7FA894AD88FD}" srcOrd="0" destOrd="0" presId="urn:microsoft.com/office/officeart/2008/layout/IncreasingCircleProcess"/>
    <dgm:cxn modelId="{D45F1F2C-5F34-49DB-8295-7D5FE0702D42}" type="presOf" srcId="{B493586F-D886-43D6-8F9F-C71A2CF5538E}" destId="{0FA291AB-CD37-42D2-9D68-0D1D2BE8A6B4}" srcOrd="0" destOrd="7" presId="urn:microsoft.com/office/officeart/2008/layout/IncreasingCircleProcess"/>
    <dgm:cxn modelId="{EA693277-B941-43FC-8886-9D7946D6FBF2}" type="presParOf" srcId="{126BABCD-E790-4800-B7F9-72DF268F4835}" destId="{2A191245-81C1-4607-B3B9-74F03A776F6F}" srcOrd="0" destOrd="0" presId="urn:microsoft.com/office/officeart/2008/layout/IncreasingCircleProcess"/>
    <dgm:cxn modelId="{11E7EC2C-A698-4481-97E0-B87DC2C7BBF2}" type="presParOf" srcId="{2A191245-81C1-4607-B3B9-74F03A776F6F}" destId="{A0BF6A59-B115-4EEE-B8BF-91489F0EB8D9}" srcOrd="0" destOrd="0" presId="urn:microsoft.com/office/officeart/2008/layout/IncreasingCircleProcess"/>
    <dgm:cxn modelId="{A831900C-3BBE-4D65-AFC7-843445AEF61E}" type="presParOf" srcId="{2A191245-81C1-4607-B3B9-74F03A776F6F}" destId="{05C7083B-4A56-40F9-A33C-66569A6C5F24}" srcOrd="1" destOrd="0" presId="urn:microsoft.com/office/officeart/2008/layout/IncreasingCircleProcess"/>
    <dgm:cxn modelId="{C41BAA99-8BBC-4E3A-AD56-EA9C27A1D28B}" type="presParOf" srcId="{2A191245-81C1-4607-B3B9-74F03A776F6F}" destId="{DBD54C00-CB07-48AA-A0B6-EC1A6C652DD0}" srcOrd="2" destOrd="0" presId="urn:microsoft.com/office/officeart/2008/layout/IncreasingCircleProcess"/>
    <dgm:cxn modelId="{75E9FB85-CFDC-40E7-8932-1753C5ED47FB}" type="presParOf" srcId="{2A191245-81C1-4607-B3B9-74F03A776F6F}" destId="{BAB2A0B7-2F5D-4FC1-AC29-DB639387B7D6}" srcOrd="3" destOrd="0" presId="urn:microsoft.com/office/officeart/2008/layout/IncreasingCircleProcess"/>
    <dgm:cxn modelId="{74D52A7F-F906-4B57-A1AB-B277E6486E6A}" type="presParOf" srcId="{126BABCD-E790-4800-B7F9-72DF268F4835}" destId="{7B3D0465-809D-481B-B28A-1AE55643D139}" srcOrd="1" destOrd="0" presId="urn:microsoft.com/office/officeart/2008/layout/IncreasingCircleProcess"/>
    <dgm:cxn modelId="{1F24CBA5-E93B-4C32-8EDD-F6B522544B06}" type="presParOf" srcId="{126BABCD-E790-4800-B7F9-72DF268F4835}" destId="{BBC69B18-B6C1-49EC-AE7C-9CB9F838291F}" srcOrd="2" destOrd="0" presId="urn:microsoft.com/office/officeart/2008/layout/IncreasingCircleProcess"/>
    <dgm:cxn modelId="{7A29EDBA-B0B7-49B4-A09F-7AA299ECFA8E}" type="presParOf" srcId="{BBC69B18-B6C1-49EC-AE7C-9CB9F838291F}" destId="{35F85F48-1559-47D0-96F2-9EADB2D20803}" srcOrd="0" destOrd="0" presId="urn:microsoft.com/office/officeart/2008/layout/IncreasingCircleProcess"/>
    <dgm:cxn modelId="{AB751D3A-D181-4541-B46F-2A42690709D8}" type="presParOf" srcId="{BBC69B18-B6C1-49EC-AE7C-9CB9F838291F}" destId="{5D7D87B8-4642-484B-9F36-4377B29135ED}" srcOrd="1" destOrd="0" presId="urn:microsoft.com/office/officeart/2008/layout/IncreasingCircleProcess"/>
    <dgm:cxn modelId="{6F561929-9EF2-48C0-8982-73E3DC8977BE}" type="presParOf" srcId="{BBC69B18-B6C1-49EC-AE7C-9CB9F838291F}" destId="{0FA291AB-CD37-42D2-9D68-0D1D2BE8A6B4}" srcOrd="2" destOrd="0" presId="urn:microsoft.com/office/officeart/2008/layout/IncreasingCircleProcess"/>
    <dgm:cxn modelId="{F221A349-B944-4641-B25C-4EA8533FB595}" type="presParOf" srcId="{BBC69B18-B6C1-49EC-AE7C-9CB9F838291F}" destId="{5B757A87-E148-4613-8E12-7FA894AD88FD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16FC3A-20D5-421D-8D0C-EA585070E837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C2E64D-8320-4D25-86C3-E5915C3E6B61}">
      <dgm:prSet phldrT="[Текст]"/>
      <dgm:spPr/>
      <dgm:t>
        <a:bodyPr/>
        <a:lstStyle/>
        <a:p>
          <a:r>
            <a:rPr lang="ru-RU" dirty="0" smtClean="0"/>
            <a:t>Комплексная экспертиза</a:t>
          </a:r>
          <a:endParaRPr lang="ru-RU" dirty="0"/>
        </a:p>
      </dgm:t>
    </dgm:pt>
    <dgm:pt modelId="{853F1092-1388-4544-9C4D-2F79D6F082AB}" type="parTrans" cxnId="{F83C6B8E-118A-4320-9640-573288BE0466}">
      <dgm:prSet/>
      <dgm:spPr/>
      <dgm:t>
        <a:bodyPr/>
        <a:lstStyle/>
        <a:p>
          <a:endParaRPr lang="ru-RU"/>
        </a:p>
      </dgm:t>
    </dgm:pt>
    <dgm:pt modelId="{6D6D7A33-BDF2-46A1-9154-A37BB73F46E3}" type="sibTrans" cxnId="{F83C6B8E-118A-4320-9640-573288BE0466}">
      <dgm:prSet/>
      <dgm:spPr/>
      <dgm:t>
        <a:bodyPr/>
        <a:lstStyle/>
        <a:p>
          <a:endParaRPr lang="ru-RU"/>
        </a:p>
      </dgm:t>
    </dgm:pt>
    <dgm:pt modelId="{24EFAA82-B55D-4E53-869D-4FE66E58458E}">
      <dgm:prSet phldrT="[Текст]"/>
      <dgm:spPr/>
      <dgm:t>
        <a:bodyPr/>
        <a:lstStyle/>
        <a:p>
          <a:r>
            <a:rPr lang="ru-RU" dirty="0" smtClean="0"/>
            <a:t>Научно-техническая</a:t>
          </a:r>
          <a:endParaRPr lang="ru-RU" dirty="0"/>
        </a:p>
      </dgm:t>
    </dgm:pt>
    <dgm:pt modelId="{CCC66AD1-2F83-4442-A12F-6B0C6A41B0F6}" type="parTrans" cxnId="{A282CE45-1D15-4679-A478-2657465ECEB0}">
      <dgm:prSet/>
      <dgm:spPr/>
      <dgm:t>
        <a:bodyPr/>
        <a:lstStyle/>
        <a:p>
          <a:endParaRPr lang="ru-RU"/>
        </a:p>
      </dgm:t>
    </dgm:pt>
    <dgm:pt modelId="{C68A6B43-3C89-4602-AF28-FBCA6739857D}" type="sibTrans" cxnId="{A282CE45-1D15-4679-A478-2657465ECEB0}">
      <dgm:prSet/>
      <dgm:spPr/>
      <dgm:t>
        <a:bodyPr/>
        <a:lstStyle/>
        <a:p>
          <a:endParaRPr lang="ru-RU"/>
        </a:p>
      </dgm:t>
    </dgm:pt>
    <dgm:pt modelId="{482647B8-B962-41A8-B1DF-DAC3C8BCE096}">
      <dgm:prSet phldrT="[Текст]"/>
      <dgm:spPr/>
      <dgm:t>
        <a:bodyPr/>
        <a:lstStyle/>
        <a:p>
          <a:r>
            <a:rPr lang="ru-RU" dirty="0" smtClean="0"/>
            <a:t>Финансово-экономическая</a:t>
          </a:r>
          <a:endParaRPr lang="ru-RU" dirty="0"/>
        </a:p>
      </dgm:t>
    </dgm:pt>
    <dgm:pt modelId="{CAF0CAE8-0876-49D1-A226-8545225A3F76}" type="parTrans" cxnId="{51A66142-374E-4595-8014-373EDA023B0A}">
      <dgm:prSet/>
      <dgm:spPr/>
      <dgm:t>
        <a:bodyPr/>
        <a:lstStyle/>
        <a:p>
          <a:endParaRPr lang="ru-RU"/>
        </a:p>
      </dgm:t>
    </dgm:pt>
    <dgm:pt modelId="{367543EE-0CB9-4FA5-BDD7-0A80292CCE9A}" type="sibTrans" cxnId="{51A66142-374E-4595-8014-373EDA023B0A}">
      <dgm:prSet/>
      <dgm:spPr/>
      <dgm:t>
        <a:bodyPr/>
        <a:lstStyle/>
        <a:p>
          <a:endParaRPr lang="ru-RU"/>
        </a:p>
      </dgm:t>
    </dgm:pt>
    <dgm:pt modelId="{980CA31F-0569-4123-BBE9-7BC678910A11}">
      <dgm:prSet phldrT="[Текст]"/>
      <dgm:spPr/>
      <dgm:t>
        <a:bodyPr/>
        <a:lstStyle/>
        <a:p>
          <a:r>
            <a:rPr lang="ru-RU" dirty="0" smtClean="0"/>
            <a:t>Правовая</a:t>
          </a:r>
          <a:endParaRPr lang="ru-RU" dirty="0"/>
        </a:p>
      </dgm:t>
    </dgm:pt>
    <dgm:pt modelId="{CB7F1C07-EE53-482E-AF8E-03BDB2A004A3}" type="parTrans" cxnId="{3CAA79F9-DD05-4F63-A811-6116FF0C8941}">
      <dgm:prSet/>
      <dgm:spPr/>
      <dgm:t>
        <a:bodyPr/>
        <a:lstStyle/>
        <a:p>
          <a:endParaRPr lang="ru-RU"/>
        </a:p>
      </dgm:t>
    </dgm:pt>
    <dgm:pt modelId="{B415D7CF-7856-4FEA-8BD6-B4A597C6B14D}" type="sibTrans" cxnId="{3CAA79F9-DD05-4F63-A811-6116FF0C8941}">
      <dgm:prSet/>
      <dgm:spPr/>
      <dgm:t>
        <a:bodyPr/>
        <a:lstStyle/>
        <a:p>
          <a:endParaRPr lang="ru-RU"/>
        </a:p>
      </dgm:t>
    </dgm:pt>
    <dgm:pt modelId="{3404849D-C306-41B8-A490-1402B35EA07A}">
      <dgm:prSet phldrT="[Текст]"/>
      <dgm:spPr/>
      <dgm:t>
        <a:bodyPr/>
        <a:lstStyle/>
        <a:p>
          <a:r>
            <a:rPr lang="ru-RU" dirty="0" smtClean="0"/>
            <a:t>Производственно-технологическая</a:t>
          </a:r>
          <a:endParaRPr lang="ru-RU" dirty="0"/>
        </a:p>
      </dgm:t>
    </dgm:pt>
    <dgm:pt modelId="{0319360A-1353-4FFB-B403-512E6B752292}" type="parTrans" cxnId="{AD103DDC-361E-47B7-8ACC-3F3B66231AA1}">
      <dgm:prSet/>
      <dgm:spPr/>
      <dgm:t>
        <a:bodyPr/>
        <a:lstStyle/>
        <a:p>
          <a:endParaRPr lang="ru-RU"/>
        </a:p>
      </dgm:t>
    </dgm:pt>
    <dgm:pt modelId="{5375A796-66EF-43B9-93EC-88D81D4D85D7}" type="sibTrans" cxnId="{AD103DDC-361E-47B7-8ACC-3F3B66231AA1}">
      <dgm:prSet/>
      <dgm:spPr/>
      <dgm:t>
        <a:bodyPr/>
        <a:lstStyle/>
        <a:p>
          <a:endParaRPr lang="ru-RU"/>
        </a:p>
      </dgm:t>
    </dgm:pt>
    <dgm:pt modelId="{298F4A48-8E80-4D38-AFF5-6D941C349F48}" type="pres">
      <dgm:prSet presAssocID="{A516FC3A-20D5-421D-8D0C-EA585070E8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A5DA964-8A30-4ACC-8CE2-C50C0ED4F43D}" type="pres">
      <dgm:prSet presAssocID="{B5C2E64D-8320-4D25-86C3-E5915C3E6B61}" presName="hierRoot1" presStyleCnt="0">
        <dgm:presLayoutVars>
          <dgm:hierBranch val="init"/>
        </dgm:presLayoutVars>
      </dgm:prSet>
      <dgm:spPr/>
    </dgm:pt>
    <dgm:pt modelId="{048EC44B-3969-47B6-A651-40B14E3C0A37}" type="pres">
      <dgm:prSet presAssocID="{B5C2E64D-8320-4D25-86C3-E5915C3E6B61}" presName="rootComposite1" presStyleCnt="0"/>
      <dgm:spPr/>
    </dgm:pt>
    <dgm:pt modelId="{F4BD804D-06A9-4634-8820-A6FE4FA95F1C}" type="pres">
      <dgm:prSet presAssocID="{B5C2E64D-8320-4D25-86C3-E5915C3E6B6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AA04A6-D628-4FFE-B609-A7DCC3CBC1EA}" type="pres">
      <dgm:prSet presAssocID="{B5C2E64D-8320-4D25-86C3-E5915C3E6B6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33CF827-BF58-48D1-B4A5-DA183D75E3FB}" type="pres">
      <dgm:prSet presAssocID="{B5C2E64D-8320-4D25-86C3-E5915C3E6B61}" presName="hierChild2" presStyleCnt="0"/>
      <dgm:spPr/>
    </dgm:pt>
    <dgm:pt modelId="{8BC2B241-5F8B-40C7-9067-81ECFD0ECB6F}" type="pres">
      <dgm:prSet presAssocID="{CCC66AD1-2F83-4442-A12F-6B0C6A41B0F6}" presName="Name64" presStyleLbl="parChTrans1D2" presStyleIdx="0" presStyleCnt="4"/>
      <dgm:spPr/>
      <dgm:t>
        <a:bodyPr/>
        <a:lstStyle/>
        <a:p>
          <a:endParaRPr lang="ru-RU"/>
        </a:p>
      </dgm:t>
    </dgm:pt>
    <dgm:pt modelId="{3E329A46-BDB9-4F87-8BD4-4F02483CB33C}" type="pres">
      <dgm:prSet presAssocID="{24EFAA82-B55D-4E53-869D-4FE66E58458E}" presName="hierRoot2" presStyleCnt="0">
        <dgm:presLayoutVars>
          <dgm:hierBranch val="init"/>
        </dgm:presLayoutVars>
      </dgm:prSet>
      <dgm:spPr/>
    </dgm:pt>
    <dgm:pt modelId="{C833AEB9-931F-4F60-A6A3-203D2B87179E}" type="pres">
      <dgm:prSet presAssocID="{24EFAA82-B55D-4E53-869D-4FE66E58458E}" presName="rootComposite" presStyleCnt="0"/>
      <dgm:spPr/>
    </dgm:pt>
    <dgm:pt modelId="{CAC3E27F-6AD9-4599-9212-5909A66DBE00}" type="pres">
      <dgm:prSet presAssocID="{24EFAA82-B55D-4E53-869D-4FE66E58458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F139AD-462D-48AF-81C7-3E5341D4BDA5}" type="pres">
      <dgm:prSet presAssocID="{24EFAA82-B55D-4E53-869D-4FE66E58458E}" presName="rootConnector" presStyleLbl="node2" presStyleIdx="0" presStyleCnt="4"/>
      <dgm:spPr/>
      <dgm:t>
        <a:bodyPr/>
        <a:lstStyle/>
        <a:p>
          <a:endParaRPr lang="ru-RU"/>
        </a:p>
      </dgm:t>
    </dgm:pt>
    <dgm:pt modelId="{1FC94E8D-5F25-43E5-9281-EE91C51A5D5B}" type="pres">
      <dgm:prSet presAssocID="{24EFAA82-B55D-4E53-869D-4FE66E58458E}" presName="hierChild4" presStyleCnt="0"/>
      <dgm:spPr/>
    </dgm:pt>
    <dgm:pt modelId="{D8829782-9DC7-4EE7-A965-61D5E36F86C3}" type="pres">
      <dgm:prSet presAssocID="{24EFAA82-B55D-4E53-869D-4FE66E58458E}" presName="hierChild5" presStyleCnt="0"/>
      <dgm:spPr/>
    </dgm:pt>
    <dgm:pt modelId="{E3D35832-98D2-4106-B75B-7A9654D00B1B}" type="pres">
      <dgm:prSet presAssocID="{0319360A-1353-4FFB-B403-512E6B752292}" presName="Name64" presStyleLbl="parChTrans1D2" presStyleIdx="1" presStyleCnt="4"/>
      <dgm:spPr/>
      <dgm:t>
        <a:bodyPr/>
        <a:lstStyle/>
        <a:p>
          <a:endParaRPr lang="ru-RU"/>
        </a:p>
      </dgm:t>
    </dgm:pt>
    <dgm:pt modelId="{565545B0-F75F-4998-89B3-62036DD4C44C}" type="pres">
      <dgm:prSet presAssocID="{3404849D-C306-41B8-A490-1402B35EA07A}" presName="hierRoot2" presStyleCnt="0">
        <dgm:presLayoutVars>
          <dgm:hierBranch val="init"/>
        </dgm:presLayoutVars>
      </dgm:prSet>
      <dgm:spPr/>
    </dgm:pt>
    <dgm:pt modelId="{1DEED9CB-F27C-4E75-B7F7-CF39D6046AA5}" type="pres">
      <dgm:prSet presAssocID="{3404849D-C306-41B8-A490-1402B35EA07A}" presName="rootComposite" presStyleCnt="0"/>
      <dgm:spPr/>
    </dgm:pt>
    <dgm:pt modelId="{F3D1CD66-580D-48A0-A822-1C59FA760544}" type="pres">
      <dgm:prSet presAssocID="{3404849D-C306-41B8-A490-1402B35EA07A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159181-92BB-426E-AC92-9BC15FECF432}" type="pres">
      <dgm:prSet presAssocID="{3404849D-C306-41B8-A490-1402B35EA07A}" presName="rootConnector" presStyleLbl="node2" presStyleIdx="1" presStyleCnt="4"/>
      <dgm:spPr/>
      <dgm:t>
        <a:bodyPr/>
        <a:lstStyle/>
        <a:p>
          <a:endParaRPr lang="ru-RU"/>
        </a:p>
      </dgm:t>
    </dgm:pt>
    <dgm:pt modelId="{C40728C4-B203-44C5-8E4D-A2A39357B781}" type="pres">
      <dgm:prSet presAssocID="{3404849D-C306-41B8-A490-1402B35EA07A}" presName="hierChild4" presStyleCnt="0"/>
      <dgm:spPr/>
    </dgm:pt>
    <dgm:pt modelId="{6B76B18D-1FCD-4B24-A7A0-535591F8A7B9}" type="pres">
      <dgm:prSet presAssocID="{3404849D-C306-41B8-A490-1402B35EA07A}" presName="hierChild5" presStyleCnt="0"/>
      <dgm:spPr/>
    </dgm:pt>
    <dgm:pt modelId="{A2ED1B51-6897-4E89-B5BD-DE9C19B621A0}" type="pres">
      <dgm:prSet presAssocID="{CAF0CAE8-0876-49D1-A226-8545225A3F76}" presName="Name64" presStyleLbl="parChTrans1D2" presStyleIdx="2" presStyleCnt="4"/>
      <dgm:spPr/>
      <dgm:t>
        <a:bodyPr/>
        <a:lstStyle/>
        <a:p>
          <a:endParaRPr lang="ru-RU"/>
        </a:p>
      </dgm:t>
    </dgm:pt>
    <dgm:pt modelId="{FF345CC4-4A47-4C6E-884F-821810CCF781}" type="pres">
      <dgm:prSet presAssocID="{482647B8-B962-41A8-B1DF-DAC3C8BCE096}" presName="hierRoot2" presStyleCnt="0">
        <dgm:presLayoutVars>
          <dgm:hierBranch val="init"/>
        </dgm:presLayoutVars>
      </dgm:prSet>
      <dgm:spPr/>
    </dgm:pt>
    <dgm:pt modelId="{7467297F-A5FA-46FF-A2CA-E56A603B559E}" type="pres">
      <dgm:prSet presAssocID="{482647B8-B962-41A8-B1DF-DAC3C8BCE096}" presName="rootComposite" presStyleCnt="0"/>
      <dgm:spPr/>
    </dgm:pt>
    <dgm:pt modelId="{C8A744AE-D5F7-477D-A08C-90460CA802BB}" type="pres">
      <dgm:prSet presAssocID="{482647B8-B962-41A8-B1DF-DAC3C8BCE096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EAFBCC-7609-4E7A-A1D0-3BE352433301}" type="pres">
      <dgm:prSet presAssocID="{482647B8-B962-41A8-B1DF-DAC3C8BCE096}" presName="rootConnector" presStyleLbl="node2" presStyleIdx="2" presStyleCnt="4"/>
      <dgm:spPr/>
      <dgm:t>
        <a:bodyPr/>
        <a:lstStyle/>
        <a:p>
          <a:endParaRPr lang="ru-RU"/>
        </a:p>
      </dgm:t>
    </dgm:pt>
    <dgm:pt modelId="{B1B16A3B-2907-4673-B168-156CA223FFC7}" type="pres">
      <dgm:prSet presAssocID="{482647B8-B962-41A8-B1DF-DAC3C8BCE096}" presName="hierChild4" presStyleCnt="0"/>
      <dgm:spPr/>
    </dgm:pt>
    <dgm:pt modelId="{AF09BBD0-9D87-4939-8624-8D17F659A02F}" type="pres">
      <dgm:prSet presAssocID="{482647B8-B962-41A8-B1DF-DAC3C8BCE096}" presName="hierChild5" presStyleCnt="0"/>
      <dgm:spPr/>
    </dgm:pt>
    <dgm:pt modelId="{DCA71BA8-2EC4-43BF-9FD3-4081A29E0C12}" type="pres">
      <dgm:prSet presAssocID="{CB7F1C07-EE53-482E-AF8E-03BDB2A004A3}" presName="Name64" presStyleLbl="parChTrans1D2" presStyleIdx="3" presStyleCnt="4"/>
      <dgm:spPr/>
      <dgm:t>
        <a:bodyPr/>
        <a:lstStyle/>
        <a:p>
          <a:endParaRPr lang="ru-RU"/>
        </a:p>
      </dgm:t>
    </dgm:pt>
    <dgm:pt modelId="{FBC56AF7-BA78-41B4-9303-639188A6FD05}" type="pres">
      <dgm:prSet presAssocID="{980CA31F-0569-4123-BBE9-7BC678910A11}" presName="hierRoot2" presStyleCnt="0">
        <dgm:presLayoutVars>
          <dgm:hierBranch val="init"/>
        </dgm:presLayoutVars>
      </dgm:prSet>
      <dgm:spPr/>
    </dgm:pt>
    <dgm:pt modelId="{F004A029-B863-4FD1-916C-B24AEAE85C91}" type="pres">
      <dgm:prSet presAssocID="{980CA31F-0569-4123-BBE9-7BC678910A11}" presName="rootComposite" presStyleCnt="0"/>
      <dgm:spPr/>
    </dgm:pt>
    <dgm:pt modelId="{4D532821-A3C3-471C-868F-BED1455494DE}" type="pres">
      <dgm:prSet presAssocID="{980CA31F-0569-4123-BBE9-7BC678910A11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942AC7-83A3-478A-AE0D-E601EC5AE96C}" type="pres">
      <dgm:prSet presAssocID="{980CA31F-0569-4123-BBE9-7BC678910A11}" presName="rootConnector" presStyleLbl="node2" presStyleIdx="3" presStyleCnt="4"/>
      <dgm:spPr/>
      <dgm:t>
        <a:bodyPr/>
        <a:lstStyle/>
        <a:p>
          <a:endParaRPr lang="ru-RU"/>
        </a:p>
      </dgm:t>
    </dgm:pt>
    <dgm:pt modelId="{17D05099-9482-4D4A-810D-70262A2F50D1}" type="pres">
      <dgm:prSet presAssocID="{980CA31F-0569-4123-BBE9-7BC678910A11}" presName="hierChild4" presStyleCnt="0"/>
      <dgm:spPr/>
    </dgm:pt>
    <dgm:pt modelId="{B0B274D7-9E2E-4715-BAF5-6663DB797457}" type="pres">
      <dgm:prSet presAssocID="{980CA31F-0569-4123-BBE9-7BC678910A11}" presName="hierChild5" presStyleCnt="0"/>
      <dgm:spPr/>
    </dgm:pt>
    <dgm:pt modelId="{83443BE6-BC89-41D2-9B58-E8E98E783940}" type="pres">
      <dgm:prSet presAssocID="{B5C2E64D-8320-4D25-86C3-E5915C3E6B61}" presName="hierChild3" presStyleCnt="0"/>
      <dgm:spPr/>
    </dgm:pt>
  </dgm:ptLst>
  <dgm:cxnLst>
    <dgm:cxn modelId="{1BBCDD54-C410-4803-BCDD-327D68D82AB5}" type="presOf" srcId="{B5C2E64D-8320-4D25-86C3-E5915C3E6B61}" destId="{F4BD804D-06A9-4634-8820-A6FE4FA95F1C}" srcOrd="0" destOrd="0" presId="urn:microsoft.com/office/officeart/2009/3/layout/HorizontalOrganizationChart"/>
    <dgm:cxn modelId="{AD103DDC-361E-47B7-8ACC-3F3B66231AA1}" srcId="{B5C2E64D-8320-4D25-86C3-E5915C3E6B61}" destId="{3404849D-C306-41B8-A490-1402B35EA07A}" srcOrd="1" destOrd="0" parTransId="{0319360A-1353-4FFB-B403-512E6B752292}" sibTransId="{5375A796-66EF-43B9-93EC-88D81D4D85D7}"/>
    <dgm:cxn modelId="{5EABE2A3-CA2A-4AB2-9FB1-003FB513EB2A}" type="presOf" srcId="{24EFAA82-B55D-4E53-869D-4FE66E58458E}" destId="{B2F139AD-462D-48AF-81C7-3E5341D4BDA5}" srcOrd="1" destOrd="0" presId="urn:microsoft.com/office/officeart/2009/3/layout/HorizontalOrganizationChart"/>
    <dgm:cxn modelId="{976A2283-B0BF-450F-BD35-40A145D799BF}" type="presOf" srcId="{980CA31F-0569-4123-BBE9-7BC678910A11}" destId="{71942AC7-83A3-478A-AE0D-E601EC5AE96C}" srcOrd="1" destOrd="0" presId="urn:microsoft.com/office/officeart/2009/3/layout/HorizontalOrganizationChart"/>
    <dgm:cxn modelId="{28F496B0-F24B-4BEA-B532-83B2A042F8C4}" type="presOf" srcId="{3404849D-C306-41B8-A490-1402B35EA07A}" destId="{BA159181-92BB-426E-AC92-9BC15FECF432}" srcOrd="1" destOrd="0" presId="urn:microsoft.com/office/officeart/2009/3/layout/HorizontalOrganizationChart"/>
    <dgm:cxn modelId="{D54A61B2-0853-42F2-B064-BF8BBC54F5FF}" type="presOf" srcId="{24EFAA82-B55D-4E53-869D-4FE66E58458E}" destId="{CAC3E27F-6AD9-4599-9212-5909A66DBE00}" srcOrd="0" destOrd="0" presId="urn:microsoft.com/office/officeart/2009/3/layout/HorizontalOrganizationChart"/>
    <dgm:cxn modelId="{9B1F0D2D-1FD2-489A-A960-3C8F4816BD38}" type="presOf" srcId="{CB7F1C07-EE53-482E-AF8E-03BDB2A004A3}" destId="{DCA71BA8-2EC4-43BF-9FD3-4081A29E0C12}" srcOrd="0" destOrd="0" presId="urn:microsoft.com/office/officeart/2009/3/layout/HorizontalOrganizationChart"/>
    <dgm:cxn modelId="{D747A307-5A67-48F2-A75C-7ACE07C9832E}" type="presOf" srcId="{3404849D-C306-41B8-A490-1402B35EA07A}" destId="{F3D1CD66-580D-48A0-A822-1C59FA760544}" srcOrd="0" destOrd="0" presId="urn:microsoft.com/office/officeart/2009/3/layout/HorizontalOrganizationChart"/>
    <dgm:cxn modelId="{20A5AE46-A78E-4F43-A181-08F5E754538D}" type="presOf" srcId="{CAF0CAE8-0876-49D1-A226-8545225A3F76}" destId="{A2ED1B51-6897-4E89-B5BD-DE9C19B621A0}" srcOrd="0" destOrd="0" presId="urn:microsoft.com/office/officeart/2009/3/layout/HorizontalOrganizationChart"/>
    <dgm:cxn modelId="{50F7668E-F964-4BD2-807F-E97175150EB1}" type="presOf" srcId="{B5C2E64D-8320-4D25-86C3-E5915C3E6B61}" destId="{E2AA04A6-D628-4FFE-B609-A7DCC3CBC1EA}" srcOrd="1" destOrd="0" presId="urn:microsoft.com/office/officeart/2009/3/layout/HorizontalOrganizationChart"/>
    <dgm:cxn modelId="{A282CE45-1D15-4679-A478-2657465ECEB0}" srcId="{B5C2E64D-8320-4D25-86C3-E5915C3E6B61}" destId="{24EFAA82-B55D-4E53-869D-4FE66E58458E}" srcOrd="0" destOrd="0" parTransId="{CCC66AD1-2F83-4442-A12F-6B0C6A41B0F6}" sibTransId="{C68A6B43-3C89-4602-AF28-FBCA6739857D}"/>
    <dgm:cxn modelId="{3D6E30DE-40EF-4159-9A52-ADC701A53186}" type="presOf" srcId="{482647B8-B962-41A8-B1DF-DAC3C8BCE096}" destId="{BBEAFBCC-7609-4E7A-A1D0-3BE352433301}" srcOrd="1" destOrd="0" presId="urn:microsoft.com/office/officeart/2009/3/layout/HorizontalOrganizationChart"/>
    <dgm:cxn modelId="{08BA8FC4-8959-4857-B0AE-597769FA8C84}" type="presOf" srcId="{980CA31F-0569-4123-BBE9-7BC678910A11}" destId="{4D532821-A3C3-471C-868F-BED1455494DE}" srcOrd="0" destOrd="0" presId="urn:microsoft.com/office/officeart/2009/3/layout/HorizontalOrganizationChart"/>
    <dgm:cxn modelId="{3AF0031F-8AF5-4176-9D5F-063CAE9E8BDE}" type="presOf" srcId="{482647B8-B962-41A8-B1DF-DAC3C8BCE096}" destId="{C8A744AE-D5F7-477D-A08C-90460CA802BB}" srcOrd="0" destOrd="0" presId="urn:microsoft.com/office/officeart/2009/3/layout/HorizontalOrganizationChart"/>
    <dgm:cxn modelId="{51A66142-374E-4595-8014-373EDA023B0A}" srcId="{B5C2E64D-8320-4D25-86C3-E5915C3E6B61}" destId="{482647B8-B962-41A8-B1DF-DAC3C8BCE096}" srcOrd="2" destOrd="0" parTransId="{CAF0CAE8-0876-49D1-A226-8545225A3F76}" sibTransId="{367543EE-0CB9-4FA5-BDD7-0A80292CCE9A}"/>
    <dgm:cxn modelId="{F5CBA249-D8F3-4BC9-BA98-7764BCFDAD13}" type="presOf" srcId="{0319360A-1353-4FFB-B403-512E6B752292}" destId="{E3D35832-98D2-4106-B75B-7A9654D00B1B}" srcOrd="0" destOrd="0" presId="urn:microsoft.com/office/officeart/2009/3/layout/HorizontalOrganizationChart"/>
    <dgm:cxn modelId="{D5E24336-CD51-4330-8390-F318528283AB}" type="presOf" srcId="{A516FC3A-20D5-421D-8D0C-EA585070E837}" destId="{298F4A48-8E80-4D38-AFF5-6D941C349F48}" srcOrd="0" destOrd="0" presId="urn:microsoft.com/office/officeart/2009/3/layout/HorizontalOrganizationChart"/>
    <dgm:cxn modelId="{F83C6B8E-118A-4320-9640-573288BE0466}" srcId="{A516FC3A-20D5-421D-8D0C-EA585070E837}" destId="{B5C2E64D-8320-4D25-86C3-E5915C3E6B61}" srcOrd="0" destOrd="0" parTransId="{853F1092-1388-4544-9C4D-2F79D6F082AB}" sibTransId="{6D6D7A33-BDF2-46A1-9154-A37BB73F46E3}"/>
    <dgm:cxn modelId="{2915E805-66C5-4FDB-B04F-CD2F9ABA8F80}" type="presOf" srcId="{CCC66AD1-2F83-4442-A12F-6B0C6A41B0F6}" destId="{8BC2B241-5F8B-40C7-9067-81ECFD0ECB6F}" srcOrd="0" destOrd="0" presId="urn:microsoft.com/office/officeart/2009/3/layout/HorizontalOrganizationChart"/>
    <dgm:cxn modelId="{3CAA79F9-DD05-4F63-A811-6116FF0C8941}" srcId="{B5C2E64D-8320-4D25-86C3-E5915C3E6B61}" destId="{980CA31F-0569-4123-BBE9-7BC678910A11}" srcOrd="3" destOrd="0" parTransId="{CB7F1C07-EE53-482E-AF8E-03BDB2A004A3}" sibTransId="{B415D7CF-7856-4FEA-8BD6-B4A597C6B14D}"/>
    <dgm:cxn modelId="{9332F67F-D13C-4C62-AF72-A0809548E7B0}" type="presParOf" srcId="{298F4A48-8E80-4D38-AFF5-6D941C349F48}" destId="{1A5DA964-8A30-4ACC-8CE2-C50C0ED4F43D}" srcOrd="0" destOrd="0" presId="urn:microsoft.com/office/officeart/2009/3/layout/HorizontalOrganizationChart"/>
    <dgm:cxn modelId="{2E806A22-88A9-49BD-B2B5-BE0F399CA772}" type="presParOf" srcId="{1A5DA964-8A30-4ACC-8CE2-C50C0ED4F43D}" destId="{048EC44B-3969-47B6-A651-40B14E3C0A37}" srcOrd="0" destOrd="0" presId="urn:microsoft.com/office/officeart/2009/3/layout/HorizontalOrganizationChart"/>
    <dgm:cxn modelId="{89FCA3EE-CA59-4014-9AC2-0C2C6124069D}" type="presParOf" srcId="{048EC44B-3969-47B6-A651-40B14E3C0A37}" destId="{F4BD804D-06A9-4634-8820-A6FE4FA95F1C}" srcOrd="0" destOrd="0" presId="urn:microsoft.com/office/officeart/2009/3/layout/HorizontalOrganizationChart"/>
    <dgm:cxn modelId="{6A65F7AF-A4D2-488F-BE48-2F2BB287B6A2}" type="presParOf" srcId="{048EC44B-3969-47B6-A651-40B14E3C0A37}" destId="{E2AA04A6-D628-4FFE-B609-A7DCC3CBC1EA}" srcOrd="1" destOrd="0" presId="urn:microsoft.com/office/officeart/2009/3/layout/HorizontalOrganizationChart"/>
    <dgm:cxn modelId="{323D9F00-ADD4-44DB-92BF-75C907B8D63E}" type="presParOf" srcId="{1A5DA964-8A30-4ACC-8CE2-C50C0ED4F43D}" destId="{F33CF827-BF58-48D1-B4A5-DA183D75E3FB}" srcOrd="1" destOrd="0" presId="urn:microsoft.com/office/officeart/2009/3/layout/HorizontalOrganizationChart"/>
    <dgm:cxn modelId="{21F6E39F-9EB4-4957-97D6-52EFEA16A2A1}" type="presParOf" srcId="{F33CF827-BF58-48D1-B4A5-DA183D75E3FB}" destId="{8BC2B241-5F8B-40C7-9067-81ECFD0ECB6F}" srcOrd="0" destOrd="0" presId="urn:microsoft.com/office/officeart/2009/3/layout/HorizontalOrganizationChart"/>
    <dgm:cxn modelId="{1DB5A165-595E-45B3-B31E-910BB6CD121D}" type="presParOf" srcId="{F33CF827-BF58-48D1-B4A5-DA183D75E3FB}" destId="{3E329A46-BDB9-4F87-8BD4-4F02483CB33C}" srcOrd="1" destOrd="0" presId="urn:microsoft.com/office/officeart/2009/3/layout/HorizontalOrganizationChart"/>
    <dgm:cxn modelId="{7C3F49BB-F7F3-4F5E-9E0C-43EFF27D62F0}" type="presParOf" srcId="{3E329A46-BDB9-4F87-8BD4-4F02483CB33C}" destId="{C833AEB9-931F-4F60-A6A3-203D2B87179E}" srcOrd="0" destOrd="0" presId="urn:microsoft.com/office/officeart/2009/3/layout/HorizontalOrganizationChart"/>
    <dgm:cxn modelId="{4FF108D6-D3F3-41E6-941B-B40BED4E5E19}" type="presParOf" srcId="{C833AEB9-931F-4F60-A6A3-203D2B87179E}" destId="{CAC3E27F-6AD9-4599-9212-5909A66DBE00}" srcOrd="0" destOrd="0" presId="urn:microsoft.com/office/officeart/2009/3/layout/HorizontalOrganizationChart"/>
    <dgm:cxn modelId="{8D01EEE7-3008-4449-B6F9-2A3010FA61C9}" type="presParOf" srcId="{C833AEB9-931F-4F60-A6A3-203D2B87179E}" destId="{B2F139AD-462D-48AF-81C7-3E5341D4BDA5}" srcOrd="1" destOrd="0" presId="urn:microsoft.com/office/officeart/2009/3/layout/HorizontalOrganizationChart"/>
    <dgm:cxn modelId="{7DC979D3-82CD-46BC-A1FC-28893D55ECBD}" type="presParOf" srcId="{3E329A46-BDB9-4F87-8BD4-4F02483CB33C}" destId="{1FC94E8D-5F25-43E5-9281-EE91C51A5D5B}" srcOrd="1" destOrd="0" presId="urn:microsoft.com/office/officeart/2009/3/layout/HorizontalOrganizationChart"/>
    <dgm:cxn modelId="{8A4BC498-C0E4-472D-8EBF-95BEF51A97CC}" type="presParOf" srcId="{3E329A46-BDB9-4F87-8BD4-4F02483CB33C}" destId="{D8829782-9DC7-4EE7-A965-61D5E36F86C3}" srcOrd="2" destOrd="0" presId="urn:microsoft.com/office/officeart/2009/3/layout/HorizontalOrganizationChart"/>
    <dgm:cxn modelId="{8C71CB5D-4B5C-4397-8859-1FABCC049C17}" type="presParOf" srcId="{F33CF827-BF58-48D1-B4A5-DA183D75E3FB}" destId="{E3D35832-98D2-4106-B75B-7A9654D00B1B}" srcOrd="2" destOrd="0" presId="urn:microsoft.com/office/officeart/2009/3/layout/HorizontalOrganizationChart"/>
    <dgm:cxn modelId="{55F37DF9-B13D-49AB-879C-8A7BB22449C4}" type="presParOf" srcId="{F33CF827-BF58-48D1-B4A5-DA183D75E3FB}" destId="{565545B0-F75F-4998-89B3-62036DD4C44C}" srcOrd="3" destOrd="0" presId="urn:microsoft.com/office/officeart/2009/3/layout/HorizontalOrganizationChart"/>
    <dgm:cxn modelId="{5ED9986C-8746-4311-BBEA-0F6EA1868CE2}" type="presParOf" srcId="{565545B0-F75F-4998-89B3-62036DD4C44C}" destId="{1DEED9CB-F27C-4E75-B7F7-CF39D6046AA5}" srcOrd="0" destOrd="0" presId="urn:microsoft.com/office/officeart/2009/3/layout/HorizontalOrganizationChart"/>
    <dgm:cxn modelId="{2967F491-32FB-440E-92F7-6A536FC0AEEA}" type="presParOf" srcId="{1DEED9CB-F27C-4E75-B7F7-CF39D6046AA5}" destId="{F3D1CD66-580D-48A0-A822-1C59FA760544}" srcOrd="0" destOrd="0" presId="urn:microsoft.com/office/officeart/2009/3/layout/HorizontalOrganizationChart"/>
    <dgm:cxn modelId="{0D939B7D-E2F1-4A12-855D-990B4F946C23}" type="presParOf" srcId="{1DEED9CB-F27C-4E75-B7F7-CF39D6046AA5}" destId="{BA159181-92BB-426E-AC92-9BC15FECF432}" srcOrd="1" destOrd="0" presId="urn:microsoft.com/office/officeart/2009/3/layout/HorizontalOrganizationChart"/>
    <dgm:cxn modelId="{4F2BC59B-358E-412F-9058-16C3C8E13278}" type="presParOf" srcId="{565545B0-F75F-4998-89B3-62036DD4C44C}" destId="{C40728C4-B203-44C5-8E4D-A2A39357B781}" srcOrd="1" destOrd="0" presId="urn:microsoft.com/office/officeart/2009/3/layout/HorizontalOrganizationChart"/>
    <dgm:cxn modelId="{18E1444E-0F5A-45A3-A227-CBE6A3B56A90}" type="presParOf" srcId="{565545B0-F75F-4998-89B3-62036DD4C44C}" destId="{6B76B18D-1FCD-4B24-A7A0-535591F8A7B9}" srcOrd="2" destOrd="0" presId="urn:microsoft.com/office/officeart/2009/3/layout/HorizontalOrganizationChart"/>
    <dgm:cxn modelId="{D703005A-1CCE-41B4-84C9-D35D34B9F5B9}" type="presParOf" srcId="{F33CF827-BF58-48D1-B4A5-DA183D75E3FB}" destId="{A2ED1B51-6897-4E89-B5BD-DE9C19B621A0}" srcOrd="4" destOrd="0" presId="urn:microsoft.com/office/officeart/2009/3/layout/HorizontalOrganizationChart"/>
    <dgm:cxn modelId="{08C1DAD7-0271-4E31-9C11-F38F700F428A}" type="presParOf" srcId="{F33CF827-BF58-48D1-B4A5-DA183D75E3FB}" destId="{FF345CC4-4A47-4C6E-884F-821810CCF781}" srcOrd="5" destOrd="0" presId="urn:microsoft.com/office/officeart/2009/3/layout/HorizontalOrganizationChart"/>
    <dgm:cxn modelId="{7DAB614F-DC4D-4356-A757-AFD0D946D659}" type="presParOf" srcId="{FF345CC4-4A47-4C6E-884F-821810CCF781}" destId="{7467297F-A5FA-46FF-A2CA-E56A603B559E}" srcOrd="0" destOrd="0" presId="urn:microsoft.com/office/officeart/2009/3/layout/HorizontalOrganizationChart"/>
    <dgm:cxn modelId="{F24B0909-54F7-456C-92DD-6F0A4ED83BA9}" type="presParOf" srcId="{7467297F-A5FA-46FF-A2CA-E56A603B559E}" destId="{C8A744AE-D5F7-477D-A08C-90460CA802BB}" srcOrd="0" destOrd="0" presId="urn:microsoft.com/office/officeart/2009/3/layout/HorizontalOrganizationChart"/>
    <dgm:cxn modelId="{21AC3C49-238C-4955-904E-C75F613FDECD}" type="presParOf" srcId="{7467297F-A5FA-46FF-A2CA-E56A603B559E}" destId="{BBEAFBCC-7609-4E7A-A1D0-3BE352433301}" srcOrd="1" destOrd="0" presId="urn:microsoft.com/office/officeart/2009/3/layout/HorizontalOrganizationChart"/>
    <dgm:cxn modelId="{4FE68A0A-D1FA-4558-8626-D3E486397726}" type="presParOf" srcId="{FF345CC4-4A47-4C6E-884F-821810CCF781}" destId="{B1B16A3B-2907-4673-B168-156CA223FFC7}" srcOrd="1" destOrd="0" presId="urn:microsoft.com/office/officeart/2009/3/layout/HorizontalOrganizationChart"/>
    <dgm:cxn modelId="{763C4384-931D-4E4E-8BFB-4D1F7E3FA7C3}" type="presParOf" srcId="{FF345CC4-4A47-4C6E-884F-821810CCF781}" destId="{AF09BBD0-9D87-4939-8624-8D17F659A02F}" srcOrd="2" destOrd="0" presId="urn:microsoft.com/office/officeart/2009/3/layout/HorizontalOrganizationChart"/>
    <dgm:cxn modelId="{169716EA-20D6-42CD-8152-DE028DCB97E8}" type="presParOf" srcId="{F33CF827-BF58-48D1-B4A5-DA183D75E3FB}" destId="{DCA71BA8-2EC4-43BF-9FD3-4081A29E0C12}" srcOrd="6" destOrd="0" presId="urn:microsoft.com/office/officeart/2009/3/layout/HorizontalOrganizationChart"/>
    <dgm:cxn modelId="{98370185-D3E5-45D2-9101-C58C32DFF33D}" type="presParOf" srcId="{F33CF827-BF58-48D1-B4A5-DA183D75E3FB}" destId="{FBC56AF7-BA78-41B4-9303-639188A6FD05}" srcOrd="7" destOrd="0" presId="urn:microsoft.com/office/officeart/2009/3/layout/HorizontalOrganizationChart"/>
    <dgm:cxn modelId="{7E1E466E-57FF-4AA5-87A9-5C0003174115}" type="presParOf" srcId="{FBC56AF7-BA78-41B4-9303-639188A6FD05}" destId="{F004A029-B863-4FD1-916C-B24AEAE85C91}" srcOrd="0" destOrd="0" presId="urn:microsoft.com/office/officeart/2009/3/layout/HorizontalOrganizationChart"/>
    <dgm:cxn modelId="{D078FDF0-EC61-4F9D-A8F2-31697C4A2F46}" type="presParOf" srcId="{F004A029-B863-4FD1-916C-B24AEAE85C91}" destId="{4D532821-A3C3-471C-868F-BED1455494DE}" srcOrd="0" destOrd="0" presId="urn:microsoft.com/office/officeart/2009/3/layout/HorizontalOrganizationChart"/>
    <dgm:cxn modelId="{5123F193-0E61-4C43-895A-2C28EC9E7A64}" type="presParOf" srcId="{F004A029-B863-4FD1-916C-B24AEAE85C91}" destId="{71942AC7-83A3-478A-AE0D-E601EC5AE96C}" srcOrd="1" destOrd="0" presId="urn:microsoft.com/office/officeart/2009/3/layout/HorizontalOrganizationChart"/>
    <dgm:cxn modelId="{AF34F65E-23F5-4C76-B422-33087B497802}" type="presParOf" srcId="{FBC56AF7-BA78-41B4-9303-639188A6FD05}" destId="{17D05099-9482-4D4A-810D-70262A2F50D1}" srcOrd="1" destOrd="0" presId="urn:microsoft.com/office/officeart/2009/3/layout/HorizontalOrganizationChart"/>
    <dgm:cxn modelId="{4F4CA5AD-2AF2-44F7-BC3E-ABF73E7C2731}" type="presParOf" srcId="{FBC56AF7-BA78-41B4-9303-639188A6FD05}" destId="{B0B274D7-9E2E-4715-BAF5-6663DB797457}" srcOrd="2" destOrd="0" presId="urn:microsoft.com/office/officeart/2009/3/layout/HorizontalOrganizationChart"/>
    <dgm:cxn modelId="{556B47DD-4821-4340-80E1-F1D08EA91F90}" type="presParOf" srcId="{1A5DA964-8A30-4ACC-8CE2-C50C0ED4F43D}" destId="{83443BE6-BC89-41D2-9B58-E8E98E78394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E0590-5237-4532-9B6B-1AE5A130471E}">
      <dsp:nvSpPr>
        <dsp:cNvPr id="0" name=""/>
        <dsp:cNvSpPr/>
      </dsp:nvSpPr>
      <dsp:spPr>
        <a:xfrm>
          <a:off x="0" y="304750"/>
          <a:ext cx="7138888" cy="280251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2D7A3-63FD-4512-9ECF-EF94D66CAA0A}">
      <dsp:nvSpPr>
        <dsp:cNvPr id="0" name=""/>
        <dsp:cNvSpPr/>
      </dsp:nvSpPr>
      <dsp:spPr>
        <a:xfrm>
          <a:off x="214985" y="506617"/>
          <a:ext cx="3194722" cy="21212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AFDD8-1359-4AA2-8F58-627F68441175}">
      <dsp:nvSpPr>
        <dsp:cNvPr id="0" name=""/>
        <dsp:cNvSpPr/>
      </dsp:nvSpPr>
      <dsp:spPr>
        <a:xfrm rot="10800000">
          <a:off x="214985" y="2890025"/>
          <a:ext cx="3194722" cy="82660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КОНСУЛЬТАЦИОННАЯ ПОДДЕРЖКА</a:t>
          </a:r>
          <a:endParaRPr lang="ru-RU" sz="1900" kern="1200" dirty="0"/>
        </a:p>
      </dsp:txBody>
      <dsp:txXfrm rot="10800000">
        <a:off x="240406" y="2890025"/>
        <a:ext cx="3143880" cy="801187"/>
      </dsp:txXfrm>
    </dsp:sp>
    <dsp:sp modelId="{AC1166B1-D2CE-4FFB-9527-AB6211AE93BD}">
      <dsp:nvSpPr>
        <dsp:cNvPr id="0" name=""/>
        <dsp:cNvSpPr/>
      </dsp:nvSpPr>
      <dsp:spPr>
        <a:xfrm>
          <a:off x="3729180" y="506617"/>
          <a:ext cx="3194722" cy="21212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D42165-DD02-410D-AF47-DC20FDC0D46F}">
      <dsp:nvSpPr>
        <dsp:cNvPr id="0" name=""/>
        <dsp:cNvSpPr/>
      </dsp:nvSpPr>
      <dsp:spPr>
        <a:xfrm rot="10800000">
          <a:off x="3729180" y="2890025"/>
          <a:ext cx="3194722" cy="82660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ФИНАНСИРОВАНИЕ</a:t>
          </a:r>
          <a:endParaRPr lang="ru-RU" sz="1900" kern="1200" dirty="0"/>
        </a:p>
      </dsp:txBody>
      <dsp:txXfrm rot="10800000">
        <a:off x="3754601" y="2890025"/>
        <a:ext cx="3143880" cy="8011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E0590-5237-4532-9B6B-1AE5A130471E}">
      <dsp:nvSpPr>
        <dsp:cNvPr id="0" name=""/>
        <dsp:cNvSpPr/>
      </dsp:nvSpPr>
      <dsp:spPr>
        <a:xfrm>
          <a:off x="0" y="390569"/>
          <a:ext cx="8072494" cy="302165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2D7A3-63FD-4512-9ECF-EF94D66CAA0A}">
      <dsp:nvSpPr>
        <dsp:cNvPr id="0" name=""/>
        <dsp:cNvSpPr/>
      </dsp:nvSpPr>
      <dsp:spPr>
        <a:xfrm>
          <a:off x="256946" y="538831"/>
          <a:ext cx="3147999" cy="171241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60A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AFDD8-1359-4AA2-8F58-627F68441175}">
      <dsp:nvSpPr>
        <dsp:cNvPr id="0" name=""/>
        <dsp:cNvSpPr/>
      </dsp:nvSpPr>
      <dsp:spPr>
        <a:xfrm rot="10800000">
          <a:off x="437810" y="2786082"/>
          <a:ext cx="2705475" cy="8912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Сумма займа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 </a:t>
          </a:r>
          <a:r>
            <a:rPr lang="ru-RU" sz="1800" b="1" kern="1200" dirty="0" smtClean="0"/>
            <a:t>2 </a:t>
          </a:r>
          <a:r>
            <a:rPr lang="ru-RU" sz="1800" kern="1200" dirty="0" smtClean="0"/>
            <a:t>до </a:t>
          </a:r>
          <a:r>
            <a:rPr lang="ru-RU" sz="1800" b="1" kern="1200" dirty="0" smtClean="0"/>
            <a:t>20</a:t>
          </a:r>
          <a:r>
            <a:rPr lang="ru-RU" sz="1800" kern="1200" dirty="0" smtClean="0"/>
            <a:t> млн. </a:t>
          </a:r>
          <a:r>
            <a:rPr lang="ru-RU" sz="1800" kern="1200" dirty="0" err="1" smtClean="0"/>
            <a:t>руб</a:t>
          </a:r>
          <a:endParaRPr lang="ru-RU" sz="1800" kern="1200" dirty="0"/>
        </a:p>
      </dsp:txBody>
      <dsp:txXfrm rot="10800000">
        <a:off x="465219" y="2786082"/>
        <a:ext cx="2650657" cy="863835"/>
      </dsp:txXfrm>
    </dsp:sp>
    <dsp:sp modelId="{AC1166B1-D2CE-4FFB-9527-AB6211AE93BD}">
      <dsp:nvSpPr>
        <dsp:cNvPr id="0" name=""/>
        <dsp:cNvSpPr/>
      </dsp:nvSpPr>
      <dsp:spPr>
        <a:xfrm>
          <a:off x="3985347" y="488528"/>
          <a:ext cx="3909824" cy="179121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60A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D42165-DD02-410D-AF47-DC20FDC0D46F}">
      <dsp:nvSpPr>
        <dsp:cNvPr id="0" name=""/>
        <dsp:cNvSpPr/>
      </dsp:nvSpPr>
      <dsp:spPr>
        <a:xfrm rot="10800000">
          <a:off x="4204545" y="2770925"/>
          <a:ext cx="3497660" cy="8912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Сумма займа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 </a:t>
          </a:r>
          <a:r>
            <a:rPr lang="ru-RU" sz="1800" b="1" kern="1200" dirty="0" smtClean="0"/>
            <a:t>20 </a:t>
          </a:r>
          <a:r>
            <a:rPr lang="ru-RU" sz="1800" kern="1200" dirty="0" smtClean="0"/>
            <a:t>до </a:t>
          </a:r>
          <a:r>
            <a:rPr lang="ru-RU" sz="1800" b="1" kern="1200" dirty="0" smtClean="0"/>
            <a:t>100 </a:t>
          </a:r>
          <a:r>
            <a:rPr lang="ru-RU" sz="1800" kern="1200" dirty="0" smtClean="0"/>
            <a:t>млн. руб.</a:t>
          </a:r>
          <a:endParaRPr lang="ru-RU" sz="1800" kern="1200" dirty="0"/>
        </a:p>
      </dsp:txBody>
      <dsp:txXfrm rot="10800000">
        <a:off x="4231954" y="2770925"/>
        <a:ext cx="3442842" cy="8638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F6A59-B115-4EEE-B8BF-91489F0EB8D9}">
      <dsp:nvSpPr>
        <dsp:cNvPr id="0" name=""/>
        <dsp:cNvSpPr/>
      </dsp:nvSpPr>
      <dsp:spPr>
        <a:xfrm>
          <a:off x="3452" y="6033"/>
          <a:ext cx="837174" cy="837174"/>
        </a:xfrm>
        <a:prstGeom prst="ellipse">
          <a:avLst/>
        </a:prstGeom>
        <a:solidFill>
          <a:srgbClr val="FDB07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C7083B-4A56-40F9-A33C-66569A6C5F24}">
      <dsp:nvSpPr>
        <dsp:cNvPr id="0" name=""/>
        <dsp:cNvSpPr/>
      </dsp:nvSpPr>
      <dsp:spPr>
        <a:xfrm>
          <a:off x="87169" y="89750"/>
          <a:ext cx="669739" cy="669739"/>
        </a:xfrm>
        <a:prstGeom prst="chord">
          <a:avLst>
            <a:gd name="adj1" fmla="val 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54C00-CB07-48AA-A0B6-EC1A6C652DD0}">
      <dsp:nvSpPr>
        <dsp:cNvPr id="0" name=""/>
        <dsp:cNvSpPr/>
      </dsp:nvSpPr>
      <dsp:spPr>
        <a:xfrm>
          <a:off x="870043" y="1070237"/>
          <a:ext cx="3033118" cy="3523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Заявка </a:t>
          </a:r>
          <a:r>
            <a:rPr lang="ru-RU" sz="1300" kern="1200" dirty="0" smtClean="0"/>
            <a:t> </a:t>
          </a:r>
          <a:br>
            <a:rPr lang="ru-RU" sz="1300" kern="1200" dirty="0" smtClean="0"/>
          </a:br>
          <a:r>
            <a:rPr lang="ru-RU" sz="1300" kern="1200" dirty="0" smtClean="0"/>
            <a:t>   резюме проекта, </a:t>
          </a:r>
          <a:br>
            <a:rPr lang="ru-RU" sz="1300" kern="1200" dirty="0" smtClean="0"/>
          </a:br>
          <a:r>
            <a:rPr lang="ru-RU" sz="1300" kern="1200" dirty="0" smtClean="0"/>
            <a:t>   описание проекта, </a:t>
          </a:r>
          <a:br>
            <a:rPr lang="ru-RU" sz="1300" kern="1200" dirty="0" smtClean="0"/>
          </a:br>
          <a:r>
            <a:rPr lang="ru-RU" sz="1300" kern="1200" dirty="0" smtClean="0"/>
            <a:t>   бюджет и источники финансирования,</a:t>
          </a:r>
          <a:br>
            <a:rPr lang="ru-RU" sz="1300" kern="1200" dirty="0" smtClean="0"/>
          </a:br>
          <a:r>
            <a:rPr lang="ru-RU" sz="1300" kern="1200" dirty="0" smtClean="0"/>
            <a:t>   обеспечение по возврату займа</a:t>
          </a:r>
          <a:endParaRPr lang="ru-RU" sz="1300" kern="1200" dirty="0"/>
        </a:p>
      </dsp:txBody>
      <dsp:txXfrm>
        <a:off x="870043" y="1070237"/>
        <a:ext cx="3033118" cy="3523110"/>
      </dsp:txXfrm>
    </dsp:sp>
    <dsp:sp modelId="{BAB2A0B7-2F5D-4FC1-AC29-DB639387B7D6}">
      <dsp:nvSpPr>
        <dsp:cNvPr id="0" name=""/>
        <dsp:cNvSpPr/>
      </dsp:nvSpPr>
      <dsp:spPr>
        <a:xfrm>
          <a:off x="1015038" y="6033"/>
          <a:ext cx="2476641" cy="837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Экспресс-</a:t>
          </a:r>
          <a:br>
            <a:rPr lang="ru-RU" sz="2500" b="1" kern="1200" dirty="0" smtClean="0"/>
          </a:br>
          <a:r>
            <a:rPr lang="ru-RU" sz="2500" b="1" kern="1200" dirty="0" smtClean="0"/>
            <a:t>оценка</a:t>
          </a:r>
          <a:endParaRPr lang="ru-RU" sz="2500" b="1" kern="1200" dirty="0"/>
        </a:p>
      </dsp:txBody>
      <dsp:txXfrm>
        <a:off x="1015038" y="6033"/>
        <a:ext cx="2476641" cy="837174"/>
      </dsp:txXfrm>
    </dsp:sp>
    <dsp:sp modelId="{35F85F48-1559-47D0-96F2-9EADB2D20803}">
      <dsp:nvSpPr>
        <dsp:cNvPr id="0" name=""/>
        <dsp:cNvSpPr/>
      </dsp:nvSpPr>
      <dsp:spPr>
        <a:xfrm>
          <a:off x="3238993" y="0"/>
          <a:ext cx="837174" cy="837174"/>
        </a:xfrm>
        <a:prstGeom prst="ellipse">
          <a:avLst/>
        </a:prstGeom>
        <a:solidFill>
          <a:srgbClr val="B0A1C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D87B8-4642-484B-9F36-4377B29135ED}">
      <dsp:nvSpPr>
        <dsp:cNvPr id="0" name=""/>
        <dsp:cNvSpPr/>
      </dsp:nvSpPr>
      <dsp:spPr>
        <a:xfrm>
          <a:off x="3322710" y="83717"/>
          <a:ext cx="669739" cy="669739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291AB-CD37-42D2-9D68-0D1D2BE8A6B4}">
      <dsp:nvSpPr>
        <dsp:cNvPr id="0" name=""/>
        <dsp:cNvSpPr/>
      </dsp:nvSpPr>
      <dsp:spPr>
        <a:xfrm>
          <a:off x="4165777" y="1033781"/>
          <a:ext cx="4063822" cy="3547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u="none" kern="1200" dirty="0" smtClean="0"/>
            <a:t>Резюме, Бизнес-план, Календарный план, Финансовая модель проекта</a:t>
          </a:r>
          <a:endParaRPr lang="ru-RU" sz="130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u="none" kern="1200" dirty="0" smtClean="0"/>
            <a:t>Техническое задание по проекту</a:t>
          </a:r>
          <a:endParaRPr lang="ru-RU" sz="1300" u="none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u="none" kern="1200" dirty="0" smtClean="0"/>
            <a:t>Заявление об обеспечении исполнения обязательств по договору займа.</a:t>
          </a:r>
          <a:endParaRPr lang="ru-RU" sz="1300" u="none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u="none" kern="1200" dirty="0" smtClean="0"/>
            <a:t>Учредительные документы </a:t>
          </a:r>
          <a:r>
            <a:rPr lang="ru-RU" sz="1300" b="1" u="none" kern="1200" dirty="0" smtClean="0"/>
            <a:t>Заявителя</a:t>
          </a:r>
          <a:r>
            <a:rPr lang="ru-RU" sz="1300" u="none" kern="1200" dirty="0" smtClean="0"/>
            <a:t> и отчетность </a:t>
          </a:r>
          <a:r>
            <a:rPr lang="ru-RU" sz="1300" b="1" u="none" kern="1200" dirty="0" smtClean="0"/>
            <a:t>за 2 года</a:t>
          </a:r>
          <a:r>
            <a:rPr lang="ru-RU" sz="1300" u="none" kern="1200" dirty="0" smtClean="0"/>
            <a:t> с расшифровками</a:t>
          </a:r>
          <a:endParaRPr lang="ru-RU" sz="1300" u="none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u="none" kern="1200" dirty="0" smtClean="0"/>
            <a:t>Учредительные документы </a:t>
          </a:r>
          <a:r>
            <a:rPr lang="ru-RU" sz="1300" b="1" u="none" kern="1200" dirty="0" smtClean="0"/>
            <a:t>Поручителей</a:t>
          </a:r>
          <a:r>
            <a:rPr lang="ru-RU" sz="1300" u="none" kern="1200" dirty="0" smtClean="0"/>
            <a:t> и их отчетность </a:t>
          </a:r>
          <a:r>
            <a:rPr lang="ru-RU" sz="1300" b="1" u="none" kern="1200" dirty="0" smtClean="0"/>
            <a:t>за 2 года</a:t>
          </a:r>
          <a:r>
            <a:rPr lang="ru-RU" sz="1300" u="none" kern="1200" dirty="0" smtClean="0"/>
            <a:t> с расшифровками</a:t>
          </a:r>
          <a:endParaRPr lang="ru-RU" sz="1300" u="none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u="none" kern="1200" dirty="0" smtClean="0"/>
            <a:t>Учредительные документы </a:t>
          </a:r>
          <a:r>
            <a:rPr lang="ru-RU" sz="1300" b="1" u="none" kern="1200" dirty="0" smtClean="0"/>
            <a:t>Залогодателей</a:t>
          </a:r>
          <a:r>
            <a:rPr lang="ru-RU" sz="1300" u="none" kern="1200" dirty="0" smtClean="0"/>
            <a:t>, отчетность </a:t>
          </a:r>
          <a:r>
            <a:rPr lang="ru-RU" sz="1300" b="1" u="none" kern="1200" dirty="0" smtClean="0"/>
            <a:t>на последнюю дату</a:t>
          </a:r>
          <a:r>
            <a:rPr lang="ru-RU" sz="1300" u="none" kern="1200" dirty="0" smtClean="0"/>
            <a:t>, чистые активы, документы по залогу</a:t>
          </a:r>
          <a:endParaRPr lang="ru-RU" sz="1300" u="none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u="none" kern="1200" dirty="0" smtClean="0"/>
            <a:t>Учредительные документы </a:t>
          </a:r>
          <a:r>
            <a:rPr lang="ru-RU" sz="1300" b="1" u="none" kern="1200" dirty="0" smtClean="0"/>
            <a:t>Соисполнителей</a:t>
          </a:r>
          <a:r>
            <a:rPr lang="ru-RU" sz="1300" u="none" kern="1200" dirty="0" smtClean="0"/>
            <a:t> и объем их работ, отчетность </a:t>
          </a:r>
          <a:r>
            <a:rPr lang="ru-RU" sz="1300" b="1" u="none" kern="1200" dirty="0" smtClean="0"/>
            <a:t>за последний завершенный год</a:t>
          </a:r>
          <a:r>
            <a:rPr lang="ru-RU" sz="1300" u="none" kern="1200" dirty="0" smtClean="0"/>
            <a:t>.</a:t>
          </a:r>
          <a:endParaRPr lang="ru-RU" sz="1300" u="none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Иные документы, необходимые в силу особенностей проекта</a:t>
          </a:r>
          <a:endParaRPr lang="ru-RU" sz="1300" kern="1200" dirty="0"/>
        </a:p>
      </dsp:txBody>
      <dsp:txXfrm>
        <a:off x="4165777" y="1033781"/>
        <a:ext cx="4063822" cy="3547243"/>
      </dsp:txXfrm>
    </dsp:sp>
    <dsp:sp modelId="{5B757A87-E148-4613-8E12-7FA894AD88FD}">
      <dsp:nvSpPr>
        <dsp:cNvPr id="0" name=""/>
        <dsp:cNvSpPr/>
      </dsp:nvSpPr>
      <dsp:spPr>
        <a:xfrm>
          <a:off x="4186893" y="9895"/>
          <a:ext cx="2476641" cy="837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Комплексная экспертиза</a:t>
          </a:r>
          <a:endParaRPr lang="ru-RU" sz="2500" b="1" kern="1200" dirty="0"/>
        </a:p>
      </dsp:txBody>
      <dsp:txXfrm>
        <a:off x="4186893" y="9895"/>
        <a:ext cx="2476641" cy="8371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71BA8-2EC4-43BF-9FD3-4081A29E0C12}">
      <dsp:nvSpPr>
        <dsp:cNvPr id="0" name=""/>
        <dsp:cNvSpPr/>
      </dsp:nvSpPr>
      <dsp:spPr>
        <a:xfrm>
          <a:off x="1674366" y="1332147"/>
          <a:ext cx="334019" cy="1077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7009" y="0"/>
              </a:lnTo>
              <a:lnTo>
                <a:pt x="167009" y="1077211"/>
              </a:lnTo>
              <a:lnTo>
                <a:pt x="334019" y="10772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D1B51-6897-4E89-B5BD-DE9C19B621A0}">
      <dsp:nvSpPr>
        <dsp:cNvPr id="0" name=""/>
        <dsp:cNvSpPr/>
      </dsp:nvSpPr>
      <dsp:spPr>
        <a:xfrm>
          <a:off x="1674366" y="1332147"/>
          <a:ext cx="334019" cy="359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7009" y="0"/>
              </a:lnTo>
              <a:lnTo>
                <a:pt x="167009" y="359070"/>
              </a:lnTo>
              <a:lnTo>
                <a:pt x="334019" y="359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35832-98D2-4106-B75B-7A9654D00B1B}">
      <dsp:nvSpPr>
        <dsp:cNvPr id="0" name=""/>
        <dsp:cNvSpPr/>
      </dsp:nvSpPr>
      <dsp:spPr>
        <a:xfrm>
          <a:off x="1674366" y="973077"/>
          <a:ext cx="334019" cy="359070"/>
        </a:xfrm>
        <a:custGeom>
          <a:avLst/>
          <a:gdLst/>
          <a:ahLst/>
          <a:cxnLst/>
          <a:rect l="0" t="0" r="0" b="0"/>
          <a:pathLst>
            <a:path>
              <a:moveTo>
                <a:pt x="0" y="359070"/>
              </a:moveTo>
              <a:lnTo>
                <a:pt x="167009" y="359070"/>
              </a:lnTo>
              <a:lnTo>
                <a:pt x="167009" y="0"/>
              </a:lnTo>
              <a:lnTo>
                <a:pt x="33401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C2B241-5F8B-40C7-9067-81ECFD0ECB6F}">
      <dsp:nvSpPr>
        <dsp:cNvPr id="0" name=""/>
        <dsp:cNvSpPr/>
      </dsp:nvSpPr>
      <dsp:spPr>
        <a:xfrm>
          <a:off x="1674366" y="254936"/>
          <a:ext cx="334019" cy="1077211"/>
        </a:xfrm>
        <a:custGeom>
          <a:avLst/>
          <a:gdLst/>
          <a:ahLst/>
          <a:cxnLst/>
          <a:rect l="0" t="0" r="0" b="0"/>
          <a:pathLst>
            <a:path>
              <a:moveTo>
                <a:pt x="0" y="1077211"/>
              </a:moveTo>
              <a:lnTo>
                <a:pt x="167009" y="1077211"/>
              </a:lnTo>
              <a:lnTo>
                <a:pt x="167009" y="0"/>
              </a:lnTo>
              <a:lnTo>
                <a:pt x="33401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D804D-06A9-4634-8820-A6FE4FA95F1C}">
      <dsp:nvSpPr>
        <dsp:cNvPr id="0" name=""/>
        <dsp:cNvSpPr/>
      </dsp:nvSpPr>
      <dsp:spPr>
        <a:xfrm>
          <a:off x="4270" y="1077458"/>
          <a:ext cx="1670095" cy="5093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Комплексная экспертиза</a:t>
          </a:r>
          <a:endParaRPr lang="ru-RU" sz="1600" kern="1200" dirty="0"/>
        </a:p>
      </dsp:txBody>
      <dsp:txXfrm>
        <a:off x="4270" y="1077458"/>
        <a:ext cx="1670095" cy="509379"/>
      </dsp:txXfrm>
    </dsp:sp>
    <dsp:sp modelId="{CAC3E27F-6AD9-4599-9212-5909A66DBE00}">
      <dsp:nvSpPr>
        <dsp:cNvPr id="0" name=""/>
        <dsp:cNvSpPr/>
      </dsp:nvSpPr>
      <dsp:spPr>
        <a:xfrm>
          <a:off x="2008385" y="246"/>
          <a:ext cx="1670095" cy="5093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Научно-техническая</a:t>
          </a:r>
          <a:endParaRPr lang="ru-RU" sz="1600" kern="1200" dirty="0"/>
        </a:p>
      </dsp:txBody>
      <dsp:txXfrm>
        <a:off x="2008385" y="246"/>
        <a:ext cx="1670095" cy="509379"/>
      </dsp:txXfrm>
    </dsp:sp>
    <dsp:sp modelId="{F3D1CD66-580D-48A0-A822-1C59FA760544}">
      <dsp:nvSpPr>
        <dsp:cNvPr id="0" name=""/>
        <dsp:cNvSpPr/>
      </dsp:nvSpPr>
      <dsp:spPr>
        <a:xfrm>
          <a:off x="2008385" y="718387"/>
          <a:ext cx="1670095" cy="5093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Производственно-технологическая</a:t>
          </a:r>
          <a:endParaRPr lang="ru-RU" sz="1600" kern="1200" dirty="0"/>
        </a:p>
      </dsp:txBody>
      <dsp:txXfrm>
        <a:off x="2008385" y="718387"/>
        <a:ext cx="1670095" cy="509379"/>
      </dsp:txXfrm>
    </dsp:sp>
    <dsp:sp modelId="{C8A744AE-D5F7-477D-A08C-90460CA802BB}">
      <dsp:nvSpPr>
        <dsp:cNvPr id="0" name=""/>
        <dsp:cNvSpPr/>
      </dsp:nvSpPr>
      <dsp:spPr>
        <a:xfrm>
          <a:off x="2008385" y="1436528"/>
          <a:ext cx="1670095" cy="5093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Финансово-экономическая</a:t>
          </a:r>
          <a:endParaRPr lang="ru-RU" sz="1600" kern="1200" dirty="0"/>
        </a:p>
      </dsp:txBody>
      <dsp:txXfrm>
        <a:off x="2008385" y="1436528"/>
        <a:ext cx="1670095" cy="509379"/>
      </dsp:txXfrm>
    </dsp:sp>
    <dsp:sp modelId="{4D532821-A3C3-471C-868F-BED1455494DE}">
      <dsp:nvSpPr>
        <dsp:cNvPr id="0" name=""/>
        <dsp:cNvSpPr/>
      </dsp:nvSpPr>
      <dsp:spPr>
        <a:xfrm>
          <a:off x="2008385" y="2154670"/>
          <a:ext cx="1670095" cy="5093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Правовая</a:t>
          </a:r>
          <a:endParaRPr lang="ru-RU" sz="1600" kern="1200" dirty="0"/>
        </a:p>
      </dsp:txBody>
      <dsp:txXfrm>
        <a:off x="2008385" y="2154670"/>
        <a:ext cx="1670095" cy="509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85704FB-7215-4E0E-B686-38713FA1F48F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062AB2C-DF29-4FC6-B600-CCAC64962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1245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D4CC53A-8BFA-4379-82DA-00E8E1868F8F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8C69595-9C28-4FFB-AC34-37EA28714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61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69595-9C28-4FFB-AC34-37EA28714CB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60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69595-9C28-4FFB-AC34-37EA28714CB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42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69595-9C28-4FFB-AC34-37EA28714CB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62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181B-252B-4B8D-9C68-9AFA9B57EC7C}" type="datetime1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BE79-9A1C-4DC5-A680-761FAEC80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579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79798"/>
            <a:ext cx="8229600" cy="524636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4EE1-0F9E-404D-B136-D67BECE6C352}" type="datetime1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BE79-9A1C-4DC5-A680-761FAEC80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384F-D4A0-40D6-87C1-BC94D2897B85}" type="datetime1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BE79-9A1C-4DC5-A680-761FAEC802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3" descr="C:\Users\Админ\Desktop\ФИРМЕННЫЙ СТИЛЬ\Логотип с расшифровкой (1)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r="55513"/>
          <a:stretch/>
        </p:blipFill>
        <p:spPr bwMode="auto">
          <a:xfrm>
            <a:off x="457200" y="1369616"/>
            <a:ext cx="2674640" cy="1124744"/>
          </a:xfrm>
          <a:prstGeom prst="rect">
            <a:avLst/>
          </a:prstGeom>
          <a:noFill/>
        </p:spPr>
      </p:pic>
      <p:pic>
        <p:nvPicPr>
          <p:cNvPr id="8" name="Picture 3" descr="C:\Users\Админ\Desktop\ФИРМЕННЫЙ СТИЛЬ\Логотип с расшифровкой (1)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48148" t="21042" r="3149" b="26890"/>
          <a:stretch/>
        </p:blipFill>
        <p:spPr bwMode="auto">
          <a:xfrm>
            <a:off x="3235846" y="1293418"/>
            <a:ext cx="5400600" cy="108012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0" y="-1"/>
            <a:ext cx="1547664" cy="782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C8B-1B33-4857-889D-8D23023EF148}" type="datetime1">
              <a:rPr lang="ru-RU" smtClean="0"/>
              <a:pPr/>
              <a:t>22.08.2017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BE79-9A1C-4DC5-A680-761FAEC802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3" descr="C:\Users\Админ\Desktop\ФИРМЕННЫЙ СТИЛЬ\Логотип с расшифровкой (1)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r="57490"/>
          <a:stretch/>
        </p:blipFill>
        <p:spPr bwMode="auto">
          <a:xfrm>
            <a:off x="0" y="1"/>
            <a:ext cx="1246773" cy="54867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1089-9C67-4F26-B3D0-570EF47C4156}" type="datetime1">
              <a:rPr lang="ru-RU" smtClean="0"/>
              <a:pPr/>
              <a:t>22.08.2017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BE79-9A1C-4DC5-A680-761FAEC80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5FD-1838-4315-8845-8A45992A2D5E}" type="datetime1">
              <a:rPr lang="ru-RU" smtClean="0"/>
              <a:pPr/>
              <a:t>22.08.2017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BE79-9A1C-4DC5-A680-761FAEC80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2A2-0550-4618-A7F8-736174E81FB7}" type="datetime1">
              <a:rPr lang="ru-RU" smtClean="0"/>
              <a:pPr/>
              <a:t>22.08.2017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BE79-9A1C-4DC5-A680-761FAEC80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1200-7427-4109-8682-0ABC4A1F7D4D}" type="datetime1">
              <a:rPr lang="ru-RU" smtClean="0"/>
              <a:pPr/>
              <a:t>22.08.2017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BE79-9A1C-4DC5-A680-761FAEC802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403648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12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E6762-033B-4577-B26C-99C5C7F544FC}" type="datetime1">
              <a:rPr lang="ru-RU" smtClean="0"/>
              <a:pPr/>
              <a:t>22.08.2017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BE79-9A1C-4DC5-A680-761FAEC80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995120" cy="821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C1200-7427-4109-8682-0ABC4A1F7D4D}" type="datetime1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BE79-9A1C-4DC5-A680-761FAEC802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3" descr="C:\Users\Админ\Desktop\ФИРМЕННЫЙ СТИЛЬ\Логотип с расшифровкой (1).jpg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r="57490"/>
          <a:stretch/>
        </p:blipFill>
        <p:spPr bwMode="auto">
          <a:xfrm>
            <a:off x="277227" y="274340"/>
            <a:ext cx="1246773" cy="54867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7" r:id="rId9"/>
    <p:sldLayoutId id="2147483659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rp74.ru" TargetMode="External"/><Relationship Id="rId2" Type="http://schemas.openxmlformats.org/officeDocument/2006/relationships/hyperlink" Target="http://www.frp74.ru/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2313" y="2787427"/>
            <a:ext cx="7772400" cy="1362075"/>
          </a:xfrm>
        </p:spPr>
        <p:txBody>
          <a:bodyPr>
            <a:normAutofit/>
          </a:bodyPr>
          <a:lstStyle/>
          <a:p>
            <a:r>
              <a:rPr lang="ru-RU" dirty="0" smtClean="0"/>
              <a:t>Поддержка промышленных предприятий в 2017 году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3275855" y="4305077"/>
            <a:ext cx="5218857" cy="1500187"/>
          </a:xfrm>
        </p:spPr>
        <p:txBody>
          <a:bodyPr>
            <a:normAutofit fontScale="92500" lnSpcReduction="20000"/>
          </a:bodyPr>
          <a:lstStyle/>
          <a:p>
            <a:r>
              <a:rPr lang="ru-RU" altLang="ru-RU" dirty="0">
                <a:solidFill>
                  <a:srgbClr val="083E8E"/>
                </a:solidFill>
              </a:rPr>
              <a:t>Областное государственное автономное учреждение </a:t>
            </a:r>
            <a:br>
              <a:rPr lang="ru-RU" altLang="ru-RU" dirty="0">
                <a:solidFill>
                  <a:srgbClr val="083E8E"/>
                </a:solidFill>
              </a:rPr>
            </a:br>
            <a:r>
              <a:rPr lang="ru-RU" altLang="ru-RU" dirty="0">
                <a:solidFill>
                  <a:srgbClr val="083E8E"/>
                </a:solidFill>
              </a:rPr>
              <a:t>«Государственный фонд развития промышленности Челябинской области</a:t>
            </a:r>
            <a:r>
              <a:rPr lang="ru-RU" altLang="ru-RU" dirty="0" smtClean="0">
                <a:solidFill>
                  <a:srgbClr val="083E8E"/>
                </a:solidFill>
              </a:rPr>
              <a:t>». Учредитель – Министерство экономического развития Челябинской области. </a:t>
            </a:r>
            <a:endParaRPr lang="ru-RU" dirty="0">
              <a:solidFill>
                <a:srgbClr val="083E8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BE79-9A1C-4DC5-A680-761FAEC802F2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1026" name="Picture 2" descr="http://abali.ru/wp-content/uploads/2010/12/celyabinsky_oblast_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65264"/>
            <a:ext cx="104803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лилиния 8"/>
          <p:cNvSpPr/>
          <p:nvPr/>
        </p:nvSpPr>
        <p:spPr>
          <a:xfrm>
            <a:off x="0" y="-27385"/>
            <a:ext cx="9144000" cy="1368151"/>
          </a:xfrm>
          <a:custGeom>
            <a:avLst/>
            <a:gdLst>
              <a:gd name="connsiteX0" fmla="*/ 6756400 w 6756400"/>
              <a:gd name="connsiteY0" fmla="*/ 914400 h 914400"/>
              <a:gd name="connsiteX1" fmla="*/ 6756400 w 6756400"/>
              <a:gd name="connsiteY1" fmla="*/ 0 h 914400"/>
              <a:gd name="connsiteX2" fmla="*/ 0 w 6756400"/>
              <a:gd name="connsiteY2" fmla="*/ 12700 h 914400"/>
              <a:gd name="connsiteX3" fmla="*/ 6756400 w 67564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6400" h="914400">
                <a:moveTo>
                  <a:pt x="6756400" y="914400"/>
                </a:moveTo>
                <a:lnTo>
                  <a:pt x="6756400" y="0"/>
                </a:lnTo>
                <a:lnTo>
                  <a:pt x="0" y="12700"/>
                </a:lnTo>
                <a:lnTo>
                  <a:pt x="6756400" y="9144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466431"/>
              </p:ext>
            </p:extLst>
          </p:nvPr>
        </p:nvGraphicFramePr>
        <p:xfrm>
          <a:off x="755576" y="836712"/>
          <a:ext cx="7776864" cy="5199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13890"/>
                <a:gridCol w="1462974"/>
              </a:tblGrid>
              <a:tr h="428322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</a:rPr>
                        <a:t>Гарантии </a:t>
                      </a:r>
                      <a:r>
                        <a:rPr lang="ru-RU" sz="1600" u="none" strike="noStrike" dirty="0">
                          <a:effectLst/>
                        </a:rPr>
                        <a:t>кредитных организаций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428322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</a:rPr>
                        <a:t>Гарантии </a:t>
                      </a:r>
                      <a:r>
                        <a:rPr lang="ru-RU" sz="1600" u="none" strike="noStrike" dirty="0">
                          <a:effectLst/>
                        </a:rPr>
                        <a:t>и поручительства АО "Корпорация "МСП", региональных фондов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428322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</a:rPr>
                        <a:t>Поручительства </a:t>
                      </a:r>
                      <a:r>
                        <a:rPr lang="ru-RU" sz="1600" u="none" strike="noStrike" dirty="0">
                          <a:effectLst/>
                        </a:rPr>
                        <a:t>и гарантии юридических лиц, а также субъектов </a:t>
                      </a:r>
                      <a:r>
                        <a:rPr lang="ru-RU" sz="1600" u="none" strike="noStrike" dirty="0" smtClean="0">
                          <a:effectLst/>
                        </a:rPr>
                        <a:t>РФ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428322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</a:rPr>
                        <a:t>Поручительства </a:t>
                      </a:r>
                      <a:r>
                        <a:rPr lang="ru-RU" sz="1600" u="none" strike="noStrike" dirty="0">
                          <a:effectLst/>
                        </a:rPr>
                        <a:t>физических </a:t>
                      </a:r>
                      <a:r>
                        <a:rPr lang="ru-RU" sz="1600" u="none" strike="noStrike" dirty="0" smtClean="0">
                          <a:effectLst/>
                        </a:rPr>
                        <a:t>лиц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428322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428322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1" u="none" strike="noStrike" dirty="0">
                          <a:effectLst/>
                        </a:rPr>
                        <a:t>Залоги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Дисконт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28322">
                <a:tc>
                  <a:txBody>
                    <a:bodyPr/>
                    <a:lstStyle/>
                    <a:p>
                      <a:pPr marL="742950" lvl="1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600" u="none" strike="noStrike" dirty="0" smtClean="0">
                          <a:effectLst/>
                        </a:rPr>
                        <a:t>Жилая недвижимость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15%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28322">
                <a:tc>
                  <a:txBody>
                    <a:bodyPr/>
                    <a:lstStyle/>
                    <a:p>
                      <a:pPr marL="742950" lvl="1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600" u="none" strike="noStrike" dirty="0" smtClean="0">
                          <a:effectLst/>
                        </a:rPr>
                        <a:t>Коммерческая недвижимость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20%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28322">
                <a:tc>
                  <a:txBody>
                    <a:bodyPr/>
                    <a:lstStyle/>
                    <a:p>
                      <a:pPr marL="742950" lvl="1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600" u="none" strike="noStrike" dirty="0" smtClean="0">
                          <a:effectLst/>
                        </a:rPr>
                        <a:t>Промышленная недвижимость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25%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28322">
                <a:tc>
                  <a:txBody>
                    <a:bodyPr/>
                    <a:lstStyle/>
                    <a:p>
                      <a:pPr marL="742950" lvl="1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600" u="none" strike="noStrike" dirty="0" smtClean="0">
                          <a:effectLst/>
                        </a:rPr>
                        <a:t>Земельные </a:t>
                      </a:r>
                      <a:r>
                        <a:rPr lang="ru-RU" sz="1600" u="none" strike="noStrike" dirty="0">
                          <a:effectLst/>
                        </a:rPr>
                        <a:t>участки из состава </a:t>
                      </a:r>
                      <a:r>
                        <a:rPr lang="ru-RU" sz="1600" u="none" strike="noStrike" dirty="0" smtClean="0">
                          <a:effectLst/>
                        </a:rPr>
                        <a:t>земель промышленности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25%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28322">
                <a:tc>
                  <a:txBody>
                    <a:bodyPr/>
                    <a:lstStyle/>
                    <a:p>
                      <a:pPr marL="742950" lvl="1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600" u="none" strike="noStrike" dirty="0" smtClean="0">
                          <a:effectLst/>
                        </a:rPr>
                        <a:t>Оборудование </a:t>
                      </a:r>
                      <a:r>
                        <a:rPr lang="ru-RU" sz="1600" u="none" strike="noStrike" dirty="0">
                          <a:effectLst/>
                        </a:rPr>
                        <a:t>и </a:t>
                      </a:r>
                      <a:r>
                        <a:rPr lang="ru-RU" sz="1600" u="none" strike="noStrike" dirty="0" smtClean="0">
                          <a:effectLst/>
                        </a:rPr>
                        <a:t>транспортные средства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25%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28322">
                <a:tc>
                  <a:txBody>
                    <a:bodyPr/>
                    <a:lstStyle/>
                    <a:p>
                      <a:pPr marL="742950" lvl="1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600" u="none" strike="noStrike" dirty="0" smtClean="0">
                          <a:effectLst/>
                        </a:rPr>
                        <a:t>Объекты </a:t>
                      </a:r>
                      <a:r>
                        <a:rPr lang="ru-RU" sz="1600" u="none" strike="noStrike" dirty="0">
                          <a:effectLst/>
                        </a:rPr>
                        <a:t>незавершенного строительства (если права </a:t>
                      </a:r>
                      <a:r>
                        <a:rPr lang="ru-RU" sz="1600" u="none" strike="noStrike" dirty="0" smtClean="0">
                          <a:effectLst/>
                        </a:rPr>
                        <a:t>оформлены</a:t>
                      </a:r>
                      <a:r>
                        <a:rPr lang="ru-RU" sz="1600" u="none" strike="noStrike" dirty="0">
                          <a:effectLst/>
                        </a:rPr>
                        <a:t>)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40%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Полилиния 3"/>
          <p:cNvSpPr/>
          <p:nvPr/>
        </p:nvSpPr>
        <p:spPr>
          <a:xfrm>
            <a:off x="0" y="-27385"/>
            <a:ext cx="9144000" cy="1368151"/>
          </a:xfrm>
          <a:custGeom>
            <a:avLst/>
            <a:gdLst>
              <a:gd name="connsiteX0" fmla="*/ 6756400 w 6756400"/>
              <a:gd name="connsiteY0" fmla="*/ 914400 h 914400"/>
              <a:gd name="connsiteX1" fmla="*/ 6756400 w 6756400"/>
              <a:gd name="connsiteY1" fmla="*/ 0 h 914400"/>
              <a:gd name="connsiteX2" fmla="*/ 0 w 6756400"/>
              <a:gd name="connsiteY2" fmla="*/ 12700 h 914400"/>
              <a:gd name="connsiteX3" fmla="*/ 6756400 w 67564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6400" h="914400">
                <a:moveTo>
                  <a:pt x="6756400" y="914400"/>
                </a:moveTo>
                <a:lnTo>
                  <a:pt x="6756400" y="0"/>
                </a:lnTo>
                <a:lnTo>
                  <a:pt x="0" y="12700"/>
                </a:lnTo>
                <a:lnTo>
                  <a:pt x="6756400" y="9144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771800" y="45204"/>
            <a:ext cx="6152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solidFill>
                  <a:schemeClr val="bg1"/>
                </a:solidFill>
              </a:rPr>
              <a:t>Обеспечение займа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11168" y="6359708"/>
            <a:ext cx="2133600" cy="365125"/>
          </a:xfrm>
        </p:spPr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57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714348" y="2708920"/>
            <a:ext cx="7772400" cy="2070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601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Новые продукты ФРП РФ</a:t>
            </a: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11168" y="6359708"/>
            <a:ext cx="2133600" cy="365125"/>
          </a:xfrm>
        </p:spPr>
        <p:txBody>
          <a:bodyPr/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0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" y="-19516"/>
            <a:ext cx="91440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Скругленный прямоугольник 72"/>
          <p:cNvSpPr/>
          <p:nvPr/>
        </p:nvSpPr>
        <p:spPr>
          <a:xfrm>
            <a:off x="6715140" y="2682786"/>
            <a:ext cx="2071702" cy="17543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n>
                <a:solidFill>
                  <a:schemeClr val="tx1"/>
                </a:solidFill>
              </a:ln>
              <a:solidFill>
                <a:srgbClr val="083E8E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4643438" y="2682786"/>
            <a:ext cx="1965736" cy="17543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n>
                <a:solidFill>
                  <a:schemeClr val="tx1"/>
                </a:solidFill>
              </a:ln>
              <a:solidFill>
                <a:srgbClr val="083E8E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85720" y="2682786"/>
            <a:ext cx="1982024" cy="17543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n>
                <a:solidFill>
                  <a:schemeClr val="tx1"/>
                </a:solidFill>
              </a:ln>
              <a:solidFill>
                <a:srgbClr val="083E8E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BE79-9A1C-4DC5-A680-761FAEC802F2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178591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7" descr="C:\Users\e.krasnova\Desktop\Таблицы наши\логотипы\Логотип ФРПЧО (утвержденный)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9"/>
            <a:ext cx="1357322" cy="561362"/>
          </a:xfrm>
          <a:prstGeom prst="rect">
            <a:avLst/>
          </a:prstGeom>
          <a:noFill/>
        </p:spPr>
      </p:pic>
      <p:sp>
        <p:nvSpPr>
          <p:cNvPr id="51" name="Прямоугольник 50"/>
          <p:cNvSpPr/>
          <p:nvPr/>
        </p:nvSpPr>
        <p:spPr>
          <a:xfrm>
            <a:off x="682404" y="1273311"/>
            <a:ext cx="7489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83E8E"/>
                </a:solidFill>
              </a:rPr>
              <a:t>Займ для предприятий оборонно-промышленного комплекса на проекты, направленные на производство высокотехнологичной продукции гражданского и/или двойного назначения.</a:t>
            </a:r>
            <a:endParaRPr lang="ru-RU" sz="1400" b="1" dirty="0">
              <a:solidFill>
                <a:srgbClr val="083E8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7158" y="2968538"/>
            <a:ext cx="1910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83E8E"/>
                </a:solidFill>
              </a:rPr>
              <a:t>Сумма займа (млн. руб.)</a:t>
            </a:r>
          </a:p>
          <a:p>
            <a:pPr algn="ctr"/>
            <a:endParaRPr lang="ru-RU" sz="1050" dirty="0" smtClean="0">
              <a:solidFill>
                <a:srgbClr val="083E8E"/>
              </a:solidFill>
            </a:endParaRPr>
          </a:p>
          <a:p>
            <a:pPr algn="ctr"/>
            <a:r>
              <a:rPr lang="ru-RU" b="1" dirty="0" smtClean="0">
                <a:solidFill>
                  <a:srgbClr val="F2601E"/>
                </a:solidFill>
              </a:rPr>
              <a:t>200-750</a:t>
            </a:r>
          </a:p>
          <a:p>
            <a:pPr algn="ctr"/>
            <a:r>
              <a:rPr lang="ru-RU" b="1" dirty="0" smtClean="0">
                <a:solidFill>
                  <a:srgbClr val="F2601E"/>
                </a:solidFill>
              </a:rPr>
              <a:t>(5 лет)</a:t>
            </a:r>
            <a:endParaRPr lang="ru-RU" b="1" dirty="0">
              <a:solidFill>
                <a:srgbClr val="F2601E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411381" y="2682786"/>
            <a:ext cx="1982024" cy="1754325"/>
            <a:chOff x="2428860" y="2571744"/>
            <a:chExt cx="2143140" cy="2143140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2428860" y="2571744"/>
              <a:ext cx="2143140" cy="214314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n>
                  <a:solidFill>
                    <a:schemeClr val="tx1"/>
                  </a:solidFill>
                </a:ln>
                <a:solidFill>
                  <a:srgbClr val="083E8E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500297" y="2571744"/>
              <a:ext cx="2071703" cy="1789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  <a:p>
              <a:pPr algn="ctr"/>
              <a:r>
                <a:rPr lang="ru-RU" b="1" dirty="0" smtClean="0">
                  <a:solidFill>
                    <a:srgbClr val="F2601E"/>
                  </a:solidFill>
                </a:rPr>
                <a:t>1%</a:t>
              </a:r>
              <a:r>
                <a:rPr lang="ru-RU" sz="1600" b="1" dirty="0" smtClean="0">
                  <a:solidFill>
                    <a:srgbClr val="F2601E"/>
                  </a:solidFill>
                </a:rPr>
                <a:t> </a:t>
              </a:r>
              <a:r>
                <a:rPr lang="ru-RU" sz="1600" dirty="0" smtClean="0">
                  <a:solidFill>
                    <a:srgbClr val="083E8E"/>
                  </a:solidFill>
                </a:rPr>
                <a:t>в первые </a:t>
              </a:r>
            </a:p>
            <a:p>
              <a:pPr algn="ctr"/>
              <a:r>
                <a:rPr lang="ru-RU" b="1" dirty="0" smtClean="0">
                  <a:solidFill>
                    <a:srgbClr val="F2601E"/>
                  </a:solidFill>
                </a:rPr>
                <a:t>3</a:t>
              </a:r>
              <a:r>
                <a:rPr lang="ru-RU" sz="1600" dirty="0" smtClean="0">
                  <a:solidFill>
                    <a:srgbClr val="083E8E"/>
                  </a:solidFill>
                </a:rPr>
                <a:t> года</a:t>
              </a:r>
            </a:p>
            <a:p>
              <a:pPr algn="ctr"/>
              <a:r>
                <a:rPr lang="ru-RU" b="1" dirty="0" smtClean="0">
                  <a:solidFill>
                    <a:srgbClr val="F2601E"/>
                  </a:solidFill>
                </a:rPr>
                <a:t>5% </a:t>
              </a:r>
            </a:p>
            <a:p>
              <a:pPr algn="ctr"/>
              <a:r>
                <a:rPr lang="ru-RU" sz="1600" dirty="0" smtClean="0">
                  <a:solidFill>
                    <a:srgbClr val="083E8E"/>
                  </a:solidFill>
                </a:rPr>
                <a:t>на оставшийся срок</a:t>
              </a:r>
              <a:endParaRPr lang="ru-RU" sz="1600" dirty="0">
                <a:solidFill>
                  <a:srgbClr val="083E8E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4652320" y="3048269"/>
            <a:ext cx="195685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83E8E"/>
                </a:solidFill>
              </a:rPr>
              <a:t>Общий бюджет проекта(млн. руб.)</a:t>
            </a:r>
          </a:p>
          <a:p>
            <a:pPr algn="ctr"/>
            <a:endParaRPr lang="ru-RU" sz="1050" dirty="0" smtClean="0">
              <a:solidFill>
                <a:srgbClr val="083E8E"/>
              </a:solidFill>
            </a:endParaRPr>
          </a:p>
          <a:p>
            <a:pPr algn="ctr"/>
            <a:r>
              <a:rPr lang="ru-RU" b="1" dirty="0" smtClean="0">
                <a:solidFill>
                  <a:srgbClr val="F2601E"/>
                </a:solidFill>
              </a:rPr>
              <a:t>От 400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715140" y="2682786"/>
            <a:ext cx="20717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83E8E"/>
                </a:solidFill>
              </a:rPr>
              <a:t>Целевой объем продаж новой продукции</a:t>
            </a:r>
            <a:endParaRPr lang="en-US" sz="1600" dirty="0" smtClean="0">
              <a:solidFill>
                <a:srgbClr val="083E8E"/>
              </a:solidFill>
            </a:endParaRPr>
          </a:p>
          <a:p>
            <a:pPr algn="ctr"/>
            <a:endParaRPr lang="ru-RU" sz="300" dirty="0" smtClean="0">
              <a:solidFill>
                <a:srgbClr val="083E8E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2601E"/>
                </a:solidFill>
              </a:rPr>
              <a:t>Не менее 50%</a:t>
            </a:r>
          </a:p>
          <a:p>
            <a:pPr algn="ctr"/>
            <a:endParaRPr lang="ru-RU" sz="300" b="1" dirty="0" smtClean="0">
              <a:solidFill>
                <a:srgbClr val="083E8E"/>
              </a:solidFill>
            </a:endParaRPr>
          </a:p>
          <a:p>
            <a:pPr algn="ctr"/>
            <a:r>
              <a:rPr lang="ru-RU" sz="1400" dirty="0" smtClean="0">
                <a:solidFill>
                  <a:srgbClr val="083E8E"/>
                </a:solidFill>
              </a:rPr>
              <a:t>от суммы займа в год, </a:t>
            </a:r>
            <a:r>
              <a:rPr lang="ru-RU" sz="1200" dirty="0" smtClean="0">
                <a:solidFill>
                  <a:srgbClr val="083E8E"/>
                </a:solidFill>
              </a:rPr>
              <a:t>начиная со 2 года серийного производства</a:t>
            </a:r>
            <a:endParaRPr lang="ru-RU" sz="1400" dirty="0">
              <a:solidFill>
                <a:srgbClr val="083E8E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85720" y="4725144"/>
            <a:ext cx="8572560" cy="1071570"/>
            <a:chOff x="285720" y="4857760"/>
            <a:chExt cx="8572560" cy="1071570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285720" y="4857760"/>
              <a:ext cx="8572560" cy="107157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n>
                  <a:solidFill>
                    <a:schemeClr val="tx1"/>
                  </a:solidFill>
                </a:ln>
                <a:solidFill>
                  <a:srgbClr val="083E8E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57158" y="5000636"/>
              <a:ext cx="2643206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rgbClr val="083E8E"/>
                  </a:solidFill>
                </a:rPr>
                <a:t>Софинансирование со стороны Заявителя, частных инвесторов или банков</a:t>
              </a:r>
              <a:endParaRPr lang="ru-RU" sz="1600" dirty="0">
                <a:solidFill>
                  <a:srgbClr val="083E8E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214678" y="5000636"/>
              <a:ext cx="20717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kern="100" dirty="0" smtClean="0">
                  <a:solidFill>
                    <a:srgbClr val="F2601E"/>
                  </a:solidFill>
                </a:rPr>
                <a:t>≥ 50%бюджета   проекта</a:t>
              </a:r>
              <a:endParaRPr lang="ru-RU" sz="2000" b="1" kern="100" dirty="0">
                <a:solidFill>
                  <a:srgbClr val="F2601E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429256" y="4929198"/>
              <a:ext cx="328614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rgbClr val="083E8E"/>
                  </a:solidFill>
                </a:rPr>
                <a:t>В том числе за счет собственных средств/ средств акционеров</a:t>
              </a:r>
            </a:p>
            <a:p>
              <a:r>
                <a:rPr lang="ru-RU" sz="2000" dirty="0" smtClean="0">
                  <a:solidFill>
                    <a:srgbClr val="F2601E"/>
                  </a:solidFill>
                </a:rPr>
                <a:t> </a:t>
              </a:r>
              <a:r>
                <a:rPr lang="ru-RU" sz="2000" b="1" kern="100" dirty="0" smtClean="0">
                  <a:solidFill>
                    <a:srgbClr val="F2601E"/>
                  </a:solidFill>
                </a:rPr>
                <a:t>≥ 15% от суммы займа</a:t>
              </a:r>
              <a:endParaRPr lang="ru-RU" sz="2000" dirty="0">
                <a:solidFill>
                  <a:srgbClr val="F2601E"/>
                </a:solidFill>
              </a:endParaRPr>
            </a:p>
          </p:txBody>
        </p:sp>
      </p:grpSp>
      <p:sp>
        <p:nvSpPr>
          <p:cNvPr id="102" name="Скругленный прямоугольник 101"/>
          <p:cNvSpPr/>
          <p:nvPr/>
        </p:nvSpPr>
        <p:spPr>
          <a:xfrm>
            <a:off x="285720" y="2071678"/>
            <a:ext cx="8501122" cy="3571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n>
                <a:solidFill>
                  <a:schemeClr val="tx1"/>
                </a:solidFill>
              </a:ln>
              <a:solidFill>
                <a:srgbClr val="083E8E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85786" y="2071678"/>
            <a:ext cx="721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83E8E"/>
                </a:solidFill>
              </a:rPr>
              <a:t>Софинансирование проекта </a:t>
            </a:r>
            <a:r>
              <a:rPr lang="ru-RU" sz="2000" b="1" dirty="0" smtClean="0">
                <a:solidFill>
                  <a:srgbClr val="F2601E"/>
                </a:solidFill>
              </a:rPr>
              <a:t>50% </a:t>
            </a:r>
            <a:r>
              <a:rPr lang="ru-RU" dirty="0" smtClean="0">
                <a:solidFill>
                  <a:srgbClr val="083E8E"/>
                </a:solidFill>
              </a:rPr>
              <a:t>- ФРПРФ/ </a:t>
            </a:r>
            <a:r>
              <a:rPr lang="ru-RU" sz="2000" b="1" dirty="0" smtClean="0">
                <a:solidFill>
                  <a:srgbClr val="F2601E"/>
                </a:solidFill>
              </a:rPr>
              <a:t>50% </a:t>
            </a:r>
            <a:r>
              <a:rPr lang="ru-RU" dirty="0" smtClean="0">
                <a:solidFill>
                  <a:srgbClr val="083E8E"/>
                </a:solidFill>
              </a:rPr>
              <a:t>- со стороны </a:t>
            </a:r>
            <a:r>
              <a:rPr lang="ru-RU" dirty="0">
                <a:solidFill>
                  <a:srgbClr val="083E8E"/>
                </a:solidFill>
              </a:rPr>
              <a:t>З</a:t>
            </a:r>
            <a:r>
              <a:rPr lang="ru-RU" dirty="0" smtClean="0">
                <a:solidFill>
                  <a:srgbClr val="083E8E"/>
                </a:solidFill>
              </a:rPr>
              <a:t>аявителя</a:t>
            </a:r>
            <a:endParaRPr lang="ru-RU" dirty="0">
              <a:solidFill>
                <a:srgbClr val="083E8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43274" y="0"/>
            <a:ext cx="5500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</a:rPr>
              <a:t>Программа «Конверсия»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285720" y="1285860"/>
            <a:ext cx="361180" cy="361180"/>
            <a:chOff x="251520" y="1628800"/>
            <a:chExt cx="504056" cy="504056"/>
          </a:xfrm>
        </p:grpSpPr>
        <p:sp>
          <p:nvSpPr>
            <p:cNvPr id="28" name="Овал 27"/>
            <p:cNvSpPr/>
            <p:nvPr/>
          </p:nvSpPr>
          <p:spPr>
            <a:xfrm>
              <a:off x="251520" y="1628800"/>
              <a:ext cx="504056" cy="504056"/>
            </a:xfrm>
            <a:prstGeom prst="ellipse">
              <a:avLst/>
            </a:prstGeom>
            <a:ln>
              <a:solidFill>
                <a:srgbClr val="123988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95536" y="1772816"/>
              <a:ext cx="216024" cy="216024"/>
            </a:xfrm>
            <a:prstGeom prst="ellipse">
              <a:avLst/>
            </a:prstGeom>
            <a:ln>
              <a:solidFill>
                <a:srgbClr val="123988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 flipH="1" flipV="1">
              <a:off x="467544" y="1844824"/>
              <a:ext cx="184388" cy="252000"/>
            </a:xfrm>
            <a:prstGeom prst="straightConnector1">
              <a:avLst/>
            </a:prstGeom>
            <a:ln>
              <a:solidFill>
                <a:srgbClr val="123988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064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" y="-19516"/>
            <a:ext cx="91440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Скругленный прямоугольник 72"/>
          <p:cNvSpPr/>
          <p:nvPr/>
        </p:nvSpPr>
        <p:spPr>
          <a:xfrm>
            <a:off x="6715140" y="2682786"/>
            <a:ext cx="2071702" cy="17543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n>
                <a:solidFill>
                  <a:schemeClr val="tx1"/>
                </a:solidFill>
              </a:ln>
              <a:solidFill>
                <a:srgbClr val="083E8E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4643438" y="2682786"/>
            <a:ext cx="1965736" cy="17543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n>
                <a:solidFill>
                  <a:schemeClr val="tx1"/>
                </a:solidFill>
              </a:ln>
              <a:solidFill>
                <a:srgbClr val="083E8E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85720" y="2682786"/>
            <a:ext cx="1982024" cy="17543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n>
                <a:solidFill>
                  <a:schemeClr val="tx1"/>
                </a:solidFill>
              </a:ln>
              <a:solidFill>
                <a:srgbClr val="083E8E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BE79-9A1C-4DC5-A680-761FAEC802F2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178591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7" descr="C:\Users\e.krasnova\Desktop\Таблицы наши\логотипы\Логотип ФРПЧО (утвержденный)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9"/>
            <a:ext cx="1357322" cy="561362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357158" y="2968538"/>
            <a:ext cx="1982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83E8E"/>
                </a:solidFill>
              </a:rPr>
              <a:t>Сумма займа (млн. руб.)</a:t>
            </a:r>
          </a:p>
          <a:p>
            <a:pPr algn="ctr"/>
            <a:endParaRPr lang="ru-RU" sz="1050" dirty="0" smtClean="0">
              <a:solidFill>
                <a:srgbClr val="083E8E"/>
              </a:solidFill>
            </a:endParaRPr>
          </a:p>
          <a:p>
            <a:pPr algn="ctr"/>
            <a:r>
              <a:rPr lang="ru-RU" b="1" dirty="0" smtClean="0">
                <a:solidFill>
                  <a:srgbClr val="F2601E"/>
                </a:solidFill>
              </a:rPr>
              <a:t>50-500</a:t>
            </a:r>
          </a:p>
          <a:p>
            <a:pPr algn="ctr"/>
            <a:r>
              <a:rPr lang="ru-RU" b="1" dirty="0" smtClean="0">
                <a:solidFill>
                  <a:srgbClr val="F2601E"/>
                </a:solidFill>
              </a:rPr>
              <a:t>(5 лет)</a:t>
            </a:r>
            <a:endParaRPr lang="ru-RU" b="1" dirty="0">
              <a:solidFill>
                <a:srgbClr val="F2601E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411381" y="2682786"/>
            <a:ext cx="1982024" cy="1754325"/>
            <a:chOff x="2428860" y="2571744"/>
            <a:chExt cx="2143140" cy="2143140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2428860" y="2571744"/>
              <a:ext cx="2143140" cy="214314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n>
                  <a:solidFill>
                    <a:schemeClr val="tx1"/>
                  </a:solidFill>
                </a:ln>
                <a:solidFill>
                  <a:srgbClr val="083E8E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500297" y="2571744"/>
              <a:ext cx="2071703" cy="1789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  <a:p>
              <a:pPr algn="ctr"/>
              <a:r>
                <a:rPr lang="ru-RU" b="1" dirty="0" smtClean="0">
                  <a:solidFill>
                    <a:srgbClr val="F2601E"/>
                  </a:solidFill>
                </a:rPr>
                <a:t>1%</a:t>
              </a:r>
              <a:r>
                <a:rPr lang="ru-RU" sz="1600" b="1" dirty="0" smtClean="0">
                  <a:solidFill>
                    <a:srgbClr val="F2601E"/>
                  </a:solidFill>
                </a:rPr>
                <a:t> </a:t>
              </a:r>
              <a:r>
                <a:rPr lang="ru-RU" sz="1600" dirty="0" smtClean="0">
                  <a:solidFill>
                    <a:srgbClr val="083E8E"/>
                  </a:solidFill>
                </a:rPr>
                <a:t>в первые </a:t>
              </a:r>
            </a:p>
            <a:p>
              <a:pPr algn="ctr"/>
              <a:r>
                <a:rPr lang="ru-RU" b="1" dirty="0" smtClean="0">
                  <a:solidFill>
                    <a:srgbClr val="F2601E"/>
                  </a:solidFill>
                </a:rPr>
                <a:t>3</a:t>
              </a:r>
              <a:r>
                <a:rPr lang="ru-RU" sz="1600" dirty="0" smtClean="0">
                  <a:solidFill>
                    <a:srgbClr val="083E8E"/>
                  </a:solidFill>
                </a:rPr>
                <a:t> года</a:t>
              </a:r>
            </a:p>
            <a:p>
              <a:pPr algn="ctr"/>
              <a:r>
                <a:rPr lang="ru-RU" b="1" dirty="0" smtClean="0">
                  <a:solidFill>
                    <a:srgbClr val="F2601E"/>
                  </a:solidFill>
                </a:rPr>
                <a:t>5% </a:t>
              </a:r>
            </a:p>
            <a:p>
              <a:pPr algn="ctr"/>
              <a:r>
                <a:rPr lang="ru-RU" sz="1600" dirty="0" smtClean="0">
                  <a:solidFill>
                    <a:srgbClr val="083E8E"/>
                  </a:solidFill>
                </a:rPr>
                <a:t>на оставшийся срок</a:t>
              </a:r>
              <a:endParaRPr lang="ru-RU" sz="1600" dirty="0">
                <a:solidFill>
                  <a:srgbClr val="083E8E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4643438" y="3048269"/>
            <a:ext cx="207170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83E8E"/>
                </a:solidFill>
              </a:rPr>
              <a:t>Общий бюджет проекта(млн. руб.)</a:t>
            </a:r>
          </a:p>
          <a:p>
            <a:pPr algn="ctr"/>
            <a:endParaRPr lang="ru-RU" sz="1050" dirty="0" smtClean="0">
              <a:solidFill>
                <a:srgbClr val="083E8E"/>
              </a:solidFill>
            </a:endParaRPr>
          </a:p>
          <a:p>
            <a:pPr algn="ctr"/>
            <a:r>
              <a:rPr lang="ru-RU" b="1" dirty="0" smtClean="0">
                <a:solidFill>
                  <a:srgbClr val="F2601E"/>
                </a:solidFill>
              </a:rPr>
              <a:t>От 71,5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786578" y="2682786"/>
            <a:ext cx="20717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83E8E"/>
                </a:solidFill>
              </a:rPr>
              <a:t>Целевой объем продаж новой продукции</a:t>
            </a:r>
            <a:endParaRPr lang="en-US" sz="1600" dirty="0" smtClean="0">
              <a:solidFill>
                <a:srgbClr val="083E8E"/>
              </a:solidFill>
            </a:endParaRPr>
          </a:p>
          <a:p>
            <a:pPr algn="ctr"/>
            <a:endParaRPr lang="ru-RU" sz="300" dirty="0" smtClean="0">
              <a:solidFill>
                <a:srgbClr val="083E8E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2601E"/>
                </a:solidFill>
              </a:rPr>
              <a:t>Не менее 30%</a:t>
            </a:r>
          </a:p>
          <a:p>
            <a:pPr algn="ctr"/>
            <a:endParaRPr lang="ru-RU" sz="300" b="1" dirty="0" smtClean="0">
              <a:solidFill>
                <a:srgbClr val="083E8E"/>
              </a:solidFill>
            </a:endParaRPr>
          </a:p>
          <a:p>
            <a:pPr algn="ctr"/>
            <a:r>
              <a:rPr lang="ru-RU" sz="1400" dirty="0" smtClean="0">
                <a:solidFill>
                  <a:srgbClr val="083E8E"/>
                </a:solidFill>
              </a:rPr>
              <a:t>от суммы займа в год, </a:t>
            </a:r>
            <a:r>
              <a:rPr lang="ru-RU" sz="1200" dirty="0" smtClean="0">
                <a:solidFill>
                  <a:srgbClr val="083E8E"/>
                </a:solidFill>
              </a:rPr>
              <a:t>начиная со 2 года серийного производства</a:t>
            </a:r>
            <a:endParaRPr lang="ru-RU" sz="1400" dirty="0">
              <a:solidFill>
                <a:srgbClr val="083E8E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85720" y="4725144"/>
            <a:ext cx="8572560" cy="1071570"/>
            <a:chOff x="285720" y="4857760"/>
            <a:chExt cx="8572560" cy="1071570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285720" y="4857760"/>
              <a:ext cx="8572560" cy="107157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n>
                  <a:solidFill>
                    <a:schemeClr val="tx1"/>
                  </a:solidFill>
                </a:ln>
                <a:solidFill>
                  <a:srgbClr val="083E8E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57158" y="5000636"/>
              <a:ext cx="2643206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rgbClr val="083E8E"/>
                  </a:solidFill>
                </a:rPr>
                <a:t>Софинансирование со стороны Заявителя, частных инвесторов или банков</a:t>
              </a:r>
              <a:endParaRPr lang="ru-RU" sz="1600" dirty="0">
                <a:solidFill>
                  <a:srgbClr val="083E8E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214678" y="5000636"/>
              <a:ext cx="20717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kern="100" dirty="0" smtClean="0">
                  <a:solidFill>
                    <a:srgbClr val="F2601E"/>
                  </a:solidFill>
                </a:rPr>
                <a:t>≥ 30%бюджета   проекта</a:t>
              </a:r>
              <a:endParaRPr lang="ru-RU" sz="2000" b="1" kern="100" dirty="0">
                <a:solidFill>
                  <a:srgbClr val="F2601E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429256" y="4929198"/>
              <a:ext cx="328614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rgbClr val="083E8E"/>
                  </a:solidFill>
                </a:rPr>
                <a:t>В том числе за счет собственных средств/ средств акционеров</a:t>
              </a:r>
            </a:p>
            <a:p>
              <a:r>
                <a:rPr lang="ru-RU" sz="2000" dirty="0" smtClean="0">
                  <a:solidFill>
                    <a:srgbClr val="F2601E"/>
                  </a:solidFill>
                </a:rPr>
                <a:t> </a:t>
              </a:r>
              <a:r>
                <a:rPr lang="ru-RU" sz="2000" b="1" kern="100" dirty="0" smtClean="0">
                  <a:solidFill>
                    <a:srgbClr val="F2601E"/>
                  </a:solidFill>
                </a:rPr>
                <a:t>≥ 15% от суммы займа</a:t>
              </a:r>
              <a:endParaRPr lang="ru-RU" sz="2000" dirty="0">
                <a:solidFill>
                  <a:srgbClr val="F2601E"/>
                </a:solidFill>
              </a:endParaRPr>
            </a:p>
          </p:txBody>
        </p:sp>
      </p:grpSp>
      <p:sp>
        <p:nvSpPr>
          <p:cNvPr id="102" name="Скругленный прямоугольник 101"/>
          <p:cNvSpPr/>
          <p:nvPr/>
        </p:nvSpPr>
        <p:spPr>
          <a:xfrm>
            <a:off x="285720" y="2071678"/>
            <a:ext cx="8501122" cy="3571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n>
                <a:solidFill>
                  <a:schemeClr val="tx1"/>
                </a:solidFill>
              </a:ln>
              <a:solidFill>
                <a:srgbClr val="083E8E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85786" y="2071678"/>
            <a:ext cx="721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83E8E"/>
                </a:solidFill>
              </a:rPr>
              <a:t>Софинансирование проекта </a:t>
            </a:r>
            <a:r>
              <a:rPr lang="ru-RU" sz="2000" b="1" dirty="0">
                <a:solidFill>
                  <a:srgbClr val="F2601E"/>
                </a:solidFill>
              </a:rPr>
              <a:t>7</a:t>
            </a:r>
            <a:r>
              <a:rPr lang="ru-RU" sz="2000" b="1" dirty="0" smtClean="0">
                <a:solidFill>
                  <a:srgbClr val="F2601E"/>
                </a:solidFill>
              </a:rPr>
              <a:t>0% </a:t>
            </a:r>
            <a:r>
              <a:rPr lang="ru-RU" dirty="0" smtClean="0">
                <a:solidFill>
                  <a:srgbClr val="083E8E"/>
                </a:solidFill>
              </a:rPr>
              <a:t>- ФРПРФ/ </a:t>
            </a:r>
            <a:r>
              <a:rPr lang="ru-RU" sz="2000" b="1" dirty="0">
                <a:solidFill>
                  <a:srgbClr val="F2601E"/>
                </a:solidFill>
              </a:rPr>
              <a:t>3</a:t>
            </a:r>
            <a:r>
              <a:rPr lang="ru-RU" sz="2000" b="1" dirty="0" smtClean="0">
                <a:solidFill>
                  <a:srgbClr val="F2601E"/>
                </a:solidFill>
              </a:rPr>
              <a:t>0% </a:t>
            </a:r>
            <a:r>
              <a:rPr lang="ru-RU" dirty="0" smtClean="0">
                <a:solidFill>
                  <a:srgbClr val="083E8E"/>
                </a:solidFill>
              </a:rPr>
              <a:t>- со стороны </a:t>
            </a:r>
            <a:r>
              <a:rPr lang="ru-RU" dirty="0">
                <a:solidFill>
                  <a:srgbClr val="083E8E"/>
                </a:solidFill>
              </a:rPr>
              <a:t>З</a:t>
            </a:r>
            <a:r>
              <a:rPr lang="ru-RU" dirty="0" smtClean="0">
                <a:solidFill>
                  <a:srgbClr val="083E8E"/>
                </a:solidFill>
              </a:rPr>
              <a:t>аявителя</a:t>
            </a:r>
            <a:endParaRPr lang="ru-RU" dirty="0">
              <a:solidFill>
                <a:srgbClr val="083E8E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85720" y="1285860"/>
            <a:ext cx="361180" cy="361180"/>
            <a:chOff x="251520" y="1628800"/>
            <a:chExt cx="504056" cy="504056"/>
          </a:xfrm>
        </p:grpSpPr>
        <p:sp>
          <p:nvSpPr>
            <p:cNvPr id="28" name="Овал 27"/>
            <p:cNvSpPr/>
            <p:nvPr/>
          </p:nvSpPr>
          <p:spPr>
            <a:xfrm>
              <a:off x="251520" y="1628800"/>
              <a:ext cx="504056" cy="504056"/>
            </a:xfrm>
            <a:prstGeom prst="ellipse">
              <a:avLst/>
            </a:prstGeom>
            <a:ln>
              <a:solidFill>
                <a:srgbClr val="123988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95536" y="1772816"/>
              <a:ext cx="216024" cy="216024"/>
            </a:xfrm>
            <a:prstGeom prst="ellipse">
              <a:avLst/>
            </a:prstGeom>
            <a:ln>
              <a:solidFill>
                <a:srgbClr val="123988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 flipH="1" flipV="1">
              <a:off x="467544" y="1844824"/>
              <a:ext cx="184388" cy="252000"/>
            </a:xfrm>
            <a:prstGeom prst="straightConnector1">
              <a:avLst/>
            </a:prstGeom>
            <a:ln>
              <a:solidFill>
                <a:srgbClr val="123988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1" name="Прямоугольник 30"/>
          <p:cNvSpPr/>
          <p:nvPr/>
        </p:nvSpPr>
        <p:spPr>
          <a:xfrm>
            <a:off x="771968" y="1204840"/>
            <a:ext cx="78224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83E8E"/>
                </a:solidFill>
              </a:rPr>
              <a:t>Займ на проекты, направленные на модернизацию или организацию производства комплектующих изделий, повышающих уровень локализации конечной российской продукции.</a:t>
            </a:r>
            <a:endParaRPr lang="ru-RU" sz="1400" b="1" dirty="0">
              <a:solidFill>
                <a:srgbClr val="083E8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43274" y="0"/>
            <a:ext cx="5500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</a:rPr>
              <a:t>Программа «Комплектующие изделия»</a:t>
            </a:r>
          </a:p>
        </p:txBody>
      </p:sp>
    </p:spTree>
    <p:extLst>
      <p:ext uri="{BB962C8B-B14F-4D97-AF65-F5344CB8AC3E}">
        <p14:creationId xmlns:p14="http://schemas.microsoft.com/office/powerpoint/2010/main" val="127927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714348" y="2276873"/>
            <a:ext cx="77724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601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Механизм действия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601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Постановления Правительства РФ от </a:t>
            </a:r>
            <a:r>
              <a:rPr lang="ru-RU" sz="2400" b="1" dirty="0" smtClean="0">
                <a:solidFill>
                  <a:srgbClr val="F2601E"/>
                </a:solidFill>
                <a:latin typeface="+mj-lt"/>
                <a:ea typeface="+mj-ea"/>
                <a:cs typeface="+mj-cs"/>
              </a:rPr>
              <a:t>16.07.2015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601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№</a:t>
            </a:r>
            <a:r>
              <a:rPr lang="ru-RU" sz="2400" b="1" dirty="0" smtClean="0">
                <a:solidFill>
                  <a:srgbClr val="F2601E"/>
                </a:solidFill>
                <a:latin typeface="+mj-lt"/>
                <a:ea typeface="+mj-ea"/>
                <a:cs typeface="+mj-cs"/>
              </a:rPr>
              <a:t>708</a:t>
            </a: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971600" y="3603849"/>
            <a:ext cx="756084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1" algn="ctr"/>
            <a:r>
              <a:rPr lang="ru-RU" b="1" dirty="0" smtClean="0">
                <a:solidFill>
                  <a:srgbClr val="083E8E"/>
                </a:solidFill>
              </a:rPr>
              <a:t>«О специальных инвестиционных контрактах (СПИК) для отдельных отраслей промышленности»</a:t>
            </a:r>
            <a:endParaRPr kumimoji="0" lang="ru-RU" b="1" i="0" u="none" strike="noStrike" kern="1200" cap="none" spc="0" normalizeH="0" noProof="0" dirty="0" smtClean="0">
              <a:ln>
                <a:noFill/>
              </a:ln>
              <a:solidFill>
                <a:srgbClr val="083E8E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891725" y="4365104"/>
            <a:ext cx="77724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601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Постановления Правительства Челябинской области от </a:t>
            </a:r>
            <a:r>
              <a:rPr lang="ru-RU" sz="2400" b="1" dirty="0" smtClean="0">
                <a:solidFill>
                  <a:srgbClr val="F2601E"/>
                </a:solidFill>
                <a:latin typeface="+mj-lt"/>
                <a:ea typeface="+mj-ea"/>
                <a:cs typeface="+mj-cs"/>
              </a:rPr>
              <a:t>20.04.2016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601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№</a:t>
            </a:r>
            <a:r>
              <a:rPr lang="ru-RU" sz="2400" b="1" dirty="0" smtClean="0">
                <a:solidFill>
                  <a:srgbClr val="F2601E"/>
                </a:solidFill>
                <a:latin typeface="+mj-lt"/>
                <a:ea typeface="+mj-ea"/>
                <a:cs typeface="+mj-cs"/>
              </a:rPr>
              <a:t>215-П</a:t>
            </a: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929996" y="5373216"/>
            <a:ext cx="756084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1" algn="ctr"/>
            <a:r>
              <a:rPr lang="ru-RU" b="1" dirty="0" smtClean="0">
                <a:solidFill>
                  <a:srgbClr val="083E8E"/>
                </a:solidFill>
              </a:rPr>
              <a:t>«О порядке заключения специального инвестиционного контракта, стороной которого является Челябинская область»</a:t>
            </a:r>
            <a:endParaRPr kumimoji="0" lang="ru-RU" b="1" i="0" u="none" strike="noStrike" kern="1200" cap="none" spc="0" normalizeH="0" noProof="0" dirty="0" smtClean="0">
              <a:ln>
                <a:noFill/>
              </a:ln>
              <a:solidFill>
                <a:srgbClr val="083E8E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11168" y="6359708"/>
            <a:ext cx="2133600" cy="365125"/>
          </a:xfrm>
        </p:spPr>
        <p:txBody>
          <a:bodyPr/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221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43274" y="0"/>
            <a:ext cx="550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</a:rPr>
              <a:t>Специальный инвестиционный контракт (СПИК)</a:t>
            </a:r>
          </a:p>
          <a:p>
            <a:pPr algn="r"/>
            <a:r>
              <a:rPr lang="ru-RU" sz="1600" b="1" dirty="0" smtClean="0">
                <a:solidFill>
                  <a:schemeClr val="bg1"/>
                </a:solidFill>
              </a:rPr>
              <a:t>ПП РФ №708</a:t>
            </a:r>
          </a:p>
          <a:p>
            <a:pPr algn="r"/>
            <a:r>
              <a:rPr lang="ru-RU" sz="1600" b="1" dirty="0" smtClean="0">
                <a:solidFill>
                  <a:schemeClr val="bg1"/>
                </a:solidFill>
              </a:rPr>
              <a:t>ПП ЧО №215-П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1434837"/>
            <a:ext cx="842965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2601E"/>
                </a:solidFill>
              </a:rPr>
              <a:t>СПИК</a:t>
            </a:r>
            <a:r>
              <a:rPr lang="ru-RU" sz="1400" b="1" dirty="0" smtClean="0">
                <a:solidFill>
                  <a:srgbClr val="083E8E"/>
                </a:solidFill>
              </a:rPr>
              <a:t> - соглашение между инвестором и РФ и/или субъектом РФ и/или муниципальным образованием, в котором </a:t>
            </a:r>
            <a:r>
              <a:rPr lang="ru-RU" sz="1400" b="1" dirty="0" smtClean="0">
                <a:solidFill>
                  <a:srgbClr val="F2601E"/>
                </a:solidFill>
              </a:rPr>
              <a:t>ФИКСИРУЮТСЯ</a:t>
            </a:r>
            <a:r>
              <a:rPr lang="ru-RU" sz="1400" b="1" dirty="0" smtClean="0">
                <a:solidFill>
                  <a:srgbClr val="083E8E"/>
                </a:solidFill>
              </a:rPr>
              <a:t>:</a:t>
            </a:r>
          </a:p>
          <a:p>
            <a:pPr algn="just"/>
            <a:endParaRPr lang="ru-RU" sz="800" b="1" dirty="0" smtClean="0">
              <a:solidFill>
                <a:srgbClr val="083E8E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083E8E"/>
                </a:solidFill>
              </a:rPr>
              <a:t>  обязательства РФ и</a:t>
            </a:r>
            <a:r>
              <a:rPr lang="en-US" sz="1200" dirty="0" smtClean="0">
                <a:solidFill>
                  <a:srgbClr val="083E8E"/>
                </a:solidFill>
              </a:rPr>
              <a:t>/</a:t>
            </a:r>
            <a:r>
              <a:rPr lang="ru-RU" sz="1200" dirty="0" smtClean="0">
                <a:solidFill>
                  <a:srgbClr val="083E8E"/>
                </a:solidFill>
              </a:rPr>
              <a:t>или ее субъекта (гарантии стабильности налоговых и регуляторных условий и осуществление мер стимулирования деятельности в сфере промышленности);</a:t>
            </a:r>
          </a:p>
          <a:p>
            <a:pPr>
              <a:buFont typeface="Wingdings" pitchFamily="2" charset="2"/>
              <a:buChar char="ü"/>
            </a:pPr>
            <a:endParaRPr lang="ru-RU" sz="800" dirty="0" smtClean="0">
              <a:solidFill>
                <a:srgbClr val="083E8E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083E8E"/>
                </a:solidFill>
              </a:rPr>
              <a:t> обязательства инвестора (в предусмотренный соглашением срок создать (или модернизировать) и освоить производство промышленной продукции).</a:t>
            </a:r>
          </a:p>
          <a:p>
            <a:endParaRPr lang="ru-RU" sz="800" dirty="0" smtClean="0">
              <a:solidFill>
                <a:srgbClr val="083E8E"/>
              </a:solidFill>
            </a:endParaRPr>
          </a:p>
          <a:p>
            <a:endParaRPr lang="ru-RU" sz="800" dirty="0" smtClean="0">
              <a:solidFill>
                <a:srgbClr val="083E8E"/>
              </a:solidFill>
            </a:endParaRPr>
          </a:p>
          <a:p>
            <a:r>
              <a:rPr lang="ru-RU" sz="1400" b="1" dirty="0" smtClean="0">
                <a:solidFill>
                  <a:srgbClr val="083E8E"/>
                </a:solidFill>
              </a:rPr>
              <a:t>ТИПЫ СПИК:</a:t>
            </a:r>
          </a:p>
          <a:p>
            <a:endParaRPr lang="ru-RU" sz="800" b="1" dirty="0" smtClean="0">
              <a:solidFill>
                <a:srgbClr val="083E8E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083E8E"/>
                </a:solidFill>
              </a:rPr>
              <a:t>создание или модернизация промышленного производства;</a:t>
            </a:r>
          </a:p>
          <a:p>
            <a:pPr>
              <a:buFont typeface="Wingdings" pitchFamily="2" charset="2"/>
              <a:buChar char="ü"/>
            </a:pPr>
            <a:endParaRPr lang="ru-RU" sz="800" dirty="0" smtClean="0">
              <a:solidFill>
                <a:srgbClr val="083E8E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083E8E"/>
                </a:solidFill>
              </a:rPr>
              <a:t> внедрение производства промышленной продукции, не имеющей аналогов в РФ;</a:t>
            </a:r>
          </a:p>
          <a:p>
            <a:pPr>
              <a:buFont typeface="Wingdings" pitchFamily="2" charset="2"/>
              <a:buChar char="ü"/>
            </a:pPr>
            <a:endParaRPr lang="ru-RU" sz="800" dirty="0" smtClean="0">
              <a:solidFill>
                <a:srgbClr val="083E8E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083E8E"/>
                </a:solidFill>
              </a:rPr>
              <a:t>внедрение наилучших доступных технологий</a:t>
            </a:r>
          </a:p>
          <a:p>
            <a:pPr>
              <a:buFont typeface="Wingdings" pitchFamily="2" charset="2"/>
              <a:buChar char="ü"/>
            </a:pPr>
            <a:endParaRPr lang="ru-RU" sz="1200" dirty="0">
              <a:solidFill>
                <a:srgbClr val="083E8E"/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sz="800" dirty="0" smtClean="0">
              <a:solidFill>
                <a:srgbClr val="083E8E"/>
              </a:solidFill>
            </a:endParaRPr>
          </a:p>
          <a:p>
            <a:r>
              <a:rPr lang="ru-RU" sz="1400" b="1" dirty="0" smtClean="0">
                <a:solidFill>
                  <a:srgbClr val="083E8E"/>
                </a:solidFill>
              </a:rPr>
              <a:t>Срок действия СПИК = сроку выхода проекта на </a:t>
            </a:r>
            <a:r>
              <a:rPr lang="ru-RU" sz="1400" b="1" u="sng" dirty="0" smtClean="0">
                <a:solidFill>
                  <a:srgbClr val="083E8E"/>
                </a:solidFill>
              </a:rPr>
              <a:t>операционную прибыль + 5 лет</a:t>
            </a:r>
            <a:r>
              <a:rPr lang="ru-RU" sz="1400" b="1" dirty="0" smtClean="0">
                <a:solidFill>
                  <a:srgbClr val="083E8E"/>
                </a:solidFill>
              </a:rPr>
              <a:t>, но </a:t>
            </a:r>
            <a:r>
              <a:rPr lang="ru-RU" sz="1400" b="1" u="sng" dirty="0" smtClean="0">
                <a:solidFill>
                  <a:srgbClr val="083E8E"/>
                </a:solidFill>
              </a:rPr>
              <a:t>не более 10 лет</a:t>
            </a:r>
          </a:p>
          <a:p>
            <a:pPr>
              <a:buFontTx/>
              <a:buChar char="-"/>
            </a:pPr>
            <a:endParaRPr lang="ru-RU" sz="800" dirty="0" smtClean="0"/>
          </a:p>
          <a:p>
            <a:pPr>
              <a:buFontTx/>
              <a:buChar char="-"/>
            </a:pPr>
            <a:endParaRPr lang="ru-RU" sz="800" dirty="0" smtClean="0"/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F2601E"/>
                </a:solidFill>
              </a:rPr>
              <a:t>Минимальный объем инвестиций - 750 млн. руб. (для заключения СПИК с участием РФ) 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F2601E"/>
                </a:solidFill>
              </a:rPr>
              <a:t>Минимальный объем инвестиций - 350 млн. руб. (для заключения СПИК с участием региона)</a:t>
            </a:r>
            <a:endParaRPr lang="ru-RU" sz="800" dirty="0" smtClean="0">
              <a:solidFill>
                <a:srgbClr val="083E8E"/>
              </a:solidFill>
            </a:endParaRPr>
          </a:p>
        </p:txBody>
      </p:sp>
      <p:grpSp>
        <p:nvGrpSpPr>
          <p:cNvPr id="13" name="Группа 25"/>
          <p:cNvGrpSpPr/>
          <p:nvPr/>
        </p:nvGrpSpPr>
        <p:grpSpPr>
          <a:xfrm>
            <a:off x="285720" y="1506275"/>
            <a:ext cx="361180" cy="361180"/>
            <a:chOff x="251520" y="1628800"/>
            <a:chExt cx="504056" cy="504056"/>
          </a:xfrm>
        </p:grpSpPr>
        <p:sp>
          <p:nvSpPr>
            <p:cNvPr id="14" name="Овал 13"/>
            <p:cNvSpPr/>
            <p:nvPr/>
          </p:nvSpPr>
          <p:spPr>
            <a:xfrm>
              <a:off x="251520" y="1628800"/>
              <a:ext cx="504056" cy="504056"/>
            </a:xfrm>
            <a:prstGeom prst="ellipse">
              <a:avLst/>
            </a:prstGeom>
            <a:ln>
              <a:solidFill>
                <a:srgbClr val="123988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395536" y="1772816"/>
              <a:ext cx="216024" cy="216024"/>
            </a:xfrm>
            <a:prstGeom prst="ellipse">
              <a:avLst/>
            </a:prstGeom>
            <a:ln>
              <a:solidFill>
                <a:srgbClr val="123988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 flipH="1" flipV="1">
              <a:off x="467544" y="1844824"/>
              <a:ext cx="184388" cy="252000"/>
            </a:xfrm>
            <a:prstGeom prst="straightConnector1">
              <a:avLst/>
            </a:prstGeom>
            <a:ln>
              <a:solidFill>
                <a:srgbClr val="123988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1" name="Группа 25"/>
          <p:cNvGrpSpPr/>
          <p:nvPr/>
        </p:nvGrpSpPr>
        <p:grpSpPr>
          <a:xfrm>
            <a:off x="285720" y="3068960"/>
            <a:ext cx="361180" cy="361180"/>
            <a:chOff x="251520" y="1628800"/>
            <a:chExt cx="504056" cy="504056"/>
          </a:xfrm>
        </p:grpSpPr>
        <p:sp>
          <p:nvSpPr>
            <p:cNvPr id="22" name="Овал 21"/>
            <p:cNvSpPr/>
            <p:nvPr/>
          </p:nvSpPr>
          <p:spPr>
            <a:xfrm>
              <a:off x="251520" y="1628800"/>
              <a:ext cx="504056" cy="504056"/>
            </a:xfrm>
            <a:prstGeom prst="ellipse">
              <a:avLst/>
            </a:prstGeom>
            <a:ln>
              <a:solidFill>
                <a:srgbClr val="123988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395536" y="1772816"/>
              <a:ext cx="216024" cy="216024"/>
            </a:xfrm>
            <a:prstGeom prst="ellipse">
              <a:avLst/>
            </a:prstGeom>
            <a:ln>
              <a:solidFill>
                <a:srgbClr val="123988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 flipH="1" flipV="1">
              <a:off x="467544" y="1844824"/>
              <a:ext cx="184388" cy="252000"/>
            </a:xfrm>
            <a:prstGeom prst="straightConnector1">
              <a:avLst/>
            </a:prstGeom>
            <a:ln>
              <a:solidFill>
                <a:srgbClr val="123988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>
            <a:off x="291900" y="5085224"/>
            <a:ext cx="360000" cy="360000"/>
            <a:chOff x="251520" y="1628800"/>
            <a:chExt cx="504056" cy="504056"/>
          </a:xfrm>
        </p:grpSpPr>
        <p:sp>
          <p:nvSpPr>
            <p:cNvPr id="34" name="Овал 33"/>
            <p:cNvSpPr/>
            <p:nvPr/>
          </p:nvSpPr>
          <p:spPr>
            <a:xfrm>
              <a:off x="251520" y="1628800"/>
              <a:ext cx="504056" cy="50405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95536" y="1772816"/>
              <a:ext cx="216024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 flipH="1" flipV="1">
              <a:off x="467544" y="1844824"/>
              <a:ext cx="184388" cy="252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7" name="Группа 25"/>
          <p:cNvGrpSpPr/>
          <p:nvPr/>
        </p:nvGrpSpPr>
        <p:grpSpPr>
          <a:xfrm>
            <a:off x="285720" y="4507980"/>
            <a:ext cx="361180" cy="361180"/>
            <a:chOff x="251520" y="1628800"/>
            <a:chExt cx="504056" cy="504056"/>
          </a:xfrm>
        </p:grpSpPr>
        <p:sp>
          <p:nvSpPr>
            <p:cNvPr id="38" name="Овал 37"/>
            <p:cNvSpPr/>
            <p:nvPr/>
          </p:nvSpPr>
          <p:spPr>
            <a:xfrm>
              <a:off x="251520" y="1628800"/>
              <a:ext cx="504056" cy="504056"/>
            </a:xfrm>
            <a:prstGeom prst="ellipse">
              <a:avLst/>
            </a:prstGeom>
            <a:ln>
              <a:solidFill>
                <a:srgbClr val="123988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95536" y="1772816"/>
              <a:ext cx="216024" cy="216024"/>
            </a:xfrm>
            <a:prstGeom prst="ellipse">
              <a:avLst/>
            </a:prstGeom>
            <a:ln>
              <a:solidFill>
                <a:srgbClr val="123988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 flipH="1" flipV="1">
              <a:off x="467544" y="1844824"/>
              <a:ext cx="184388" cy="252000"/>
            </a:xfrm>
            <a:prstGeom prst="straightConnector1">
              <a:avLst/>
            </a:prstGeom>
            <a:ln>
              <a:solidFill>
                <a:srgbClr val="123988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11168" y="6359708"/>
            <a:ext cx="2133600" cy="365125"/>
          </a:xfrm>
        </p:spPr>
        <p:txBody>
          <a:bodyPr/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891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938016" y="3360082"/>
            <a:ext cx="7929618" cy="2926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1"/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Консультационный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центр по мерам поддержки промпредприятий</a:t>
            </a:r>
          </a:p>
          <a:p>
            <a:pPr lvl="1"/>
            <a:endParaRPr kumimoji="0" lang="ru-RU" sz="1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  <a:p>
            <a:pPr lvl="1"/>
            <a:r>
              <a:rPr lang="ru-RU" sz="2000" b="1" dirty="0" smtClean="0"/>
              <a:t>Сайт: </a:t>
            </a:r>
            <a:r>
              <a:rPr lang="en-US" sz="2000" dirty="0" smtClean="0">
                <a:solidFill>
                  <a:srgbClr val="083E8E"/>
                </a:solidFill>
                <a:hlinkClick r:id="rId2"/>
              </a:rPr>
              <a:t>www.frp74.ru</a:t>
            </a:r>
            <a:endParaRPr lang="ru-RU" sz="2000" dirty="0" smtClean="0">
              <a:solidFill>
                <a:srgbClr val="083E8E"/>
              </a:solidFill>
            </a:endParaRPr>
          </a:p>
          <a:p>
            <a:pPr lvl="1"/>
            <a:endParaRPr lang="ru-RU" sz="1200" dirty="0" smtClean="0">
              <a:solidFill>
                <a:srgbClr val="083E8E"/>
              </a:solidFill>
            </a:endParaRPr>
          </a:p>
          <a:p>
            <a:pPr lvl="1"/>
            <a:r>
              <a:rPr lang="en-US" sz="2000" b="1" dirty="0" smtClean="0"/>
              <a:t>E-mail</a:t>
            </a:r>
            <a:r>
              <a:rPr lang="ru-RU" sz="2000" b="1" dirty="0" smtClean="0"/>
              <a:t>: </a:t>
            </a:r>
            <a:r>
              <a:rPr lang="en-US" sz="2000" dirty="0" smtClean="0">
                <a:hlinkClick r:id="rId3"/>
              </a:rPr>
              <a:t>info@frp74.ru</a:t>
            </a:r>
            <a:endParaRPr lang="ru-RU" sz="2000" dirty="0" smtClean="0"/>
          </a:p>
          <a:p>
            <a:pPr lvl="1"/>
            <a:endParaRPr lang="ru-RU" sz="1200" dirty="0" smtClean="0"/>
          </a:p>
          <a:p>
            <a:pPr lvl="1"/>
            <a:r>
              <a:rPr lang="ru-RU" sz="2000" b="1" dirty="0" smtClean="0"/>
              <a:t>Телефон:</a:t>
            </a:r>
            <a:r>
              <a:rPr lang="ru-RU" sz="2000" dirty="0" smtClean="0"/>
              <a:t> </a:t>
            </a:r>
            <a:r>
              <a:rPr lang="en-US" sz="2000" dirty="0" smtClean="0">
                <a:solidFill>
                  <a:srgbClr val="0060A8"/>
                </a:solidFill>
              </a:rPr>
              <a:t>+7(351)-214-214-1</a:t>
            </a:r>
            <a:endParaRPr lang="ru-RU" sz="2000" dirty="0" smtClean="0">
              <a:solidFill>
                <a:srgbClr val="0060A8"/>
              </a:solidFill>
            </a:endParaRPr>
          </a:p>
          <a:p>
            <a:pPr lvl="1"/>
            <a:endParaRPr lang="ru-RU" sz="2000" u="sng" dirty="0" smtClean="0">
              <a:solidFill>
                <a:srgbClr val="0000FF"/>
              </a:solidFill>
            </a:endParaRPr>
          </a:p>
          <a:p>
            <a:pPr lvl="1"/>
            <a:r>
              <a:rPr lang="ru-RU" sz="2000" b="1" dirty="0" smtClean="0"/>
              <a:t>Адрес: </a:t>
            </a:r>
            <a:r>
              <a:rPr lang="ru-RU" sz="2000" dirty="0" smtClean="0">
                <a:solidFill>
                  <a:srgbClr val="0060A8"/>
                </a:solidFill>
              </a:rPr>
              <a:t>Российская 110, корпус 1</a:t>
            </a:r>
          </a:p>
          <a:p>
            <a:pPr lvl="1"/>
            <a:endParaRPr lang="ru-RU" sz="2000" u="sng" dirty="0" smtClean="0">
              <a:solidFill>
                <a:srgbClr val="0000FF"/>
              </a:solidFill>
            </a:endParaRPr>
          </a:p>
          <a:p>
            <a:pPr lvl="1"/>
            <a:endParaRPr kumimoji="0" lang="ru-RU" sz="24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928662" y="1988840"/>
            <a:ext cx="7929618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601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2601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6121400" y="5969000"/>
            <a:ext cx="3035300" cy="901700"/>
          </a:xfrm>
          <a:custGeom>
            <a:avLst/>
            <a:gdLst>
              <a:gd name="connsiteX0" fmla="*/ 3035300 w 3035300"/>
              <a:gd name="connsiteY0" fmla="*/ 0 h 901700"/>
              <a:gd name="connsiteX1" fmla="*/ 0 w 3035300"/>
              <a:gd name="connsiteY1" fmla="*/ 901700 h 901700"/>
              <a:gd name="connsiteX2" fmla="*/ 3035300 w 3035300"/>
              <a:gd name="connsiteY2" fmla="*/ 901700 h 901700"/>
              <a:gd name="connsiteX3" fmla="*/ 3035300 w 3035300"/>
              <a:gd name="connsiteY3" fmla="*/ 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5300" h="901700">
                <a:moveTo>
                  <a:pt x="3035300" y="0"/>
                </a:moveTo>
                <a:lnTo>
                  <a:pt x="0" y="901700"/>
                </a:lnTo>
                <a:lnTo>
                  <a:pt x="3035300" y="901700"/>
                </a:lnTo>
                <a:lnTo>
                  <a:pt x="3035300" y="0"/>
                </a:lnTo>
                <a:close/>
              </a:path>
            </a:pathLst>
          </a:custGeom>
          <a:solidFill>
            <a:srgbClr val="FDB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0" y="-27385"/>
            <a:ext cx="9144000" cy="1368151"/>
          </a:xfrm>
          <a:custGeom>
            <a:avLst/>
            <a:gdLst>
              <a:gd name="connsiteX0" fmla="*/ 6756400 w 6756400"/>
              <a:gd name="connsiteY0" fmla="*/ 914400 h 914400"/>
              <a:gd name="connsiteX1" fmla="*/ 6756400 w 6756400"/>
              <a:gd name="connsiteY1" fmla="*/ 0 h 914400"/>
              <a:gd name="connsiteX2" fmla="*/ 0 w 6756400"/>
              <a:gd name="connsiteY2" fmla="*/ 12700 h 914400"/>
              <a:gd name="connsiteX3" fmla="*/ 6756400 w 67564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6400" h="914400">
                <a:moveTo>
                  <a:pt x="6756400" y="914400"/>
                </a:moveTo>
                <a:lnTo>
                  <a:pt x="6756400" y="0"/>
                </a:lnTo>
                <a:lnTo>
                  <a:pt x="0" y="12700"/>
                </a:lnTo>
                <a:lnTo>
                  <a:pt x="6756400" y="9144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11168" y="6359708"/>
            <a:ext cx="2133600" cy="365125"/>
          </a:xfrm>
        </p:spPr>
        <p:txBody>
          <a:bodyPr/>
          <a:lstStyle/>
          <a:p>
            <a:r>
              <a:rPr lang="ru-RU" dirty="0" smtClean="0"/>
              <a:t>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73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1"/>
            <a:ext cx="9144000" cy="5681140"/>
          </a:xfrm>
          <a:prstGeom prst="rect">
            <a:avLst/>
          </a:prstGeom>
          <a:solidFill>
            <a:srgbClr val="ECF1F8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5712814"/>
            <a:ext cx="9144000" cy="1145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BE79-9A1C-4DC5-A680-761FAEC802F2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21" name="Picture 3" descr="C:\Users\Админ\Desktop\ФИРМЕННЫЙ СТИЛЬ\Логотип с расшифровкой (1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7490"/>
          <a:stretch/>
        </p:blipFill>
        <p:spPr bwMode="auto">
          <a:xfrm>
            <a:off x="-25928" y="558853"/>
            <a:ext cx="3085760" cy="1357979"/>
          </a:xfrm>
          <a:prstGeom prst="rect">
            <a:avLst/>
          </a:prstGeom>
          <a:noFill/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56918426"/>
              </p:ext>
            </p:extLst>
          </p:nvPr>
        </p:nvGraphicFramePr>
        <p:xfrm>
          <a:off x="1105520" y="1628800"/>
          <a:ext cx="7138888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2915816" y="82234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b="1" dirty="0" smtClean="0"/>
              <a:t>Проводник </a:t>
            </a:r>
            <a:r>
              <a:rPr lang="ru-RU" sz="1600" b="1" dirty="0"/>
              <a:t>и источник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региональной </a:t>
            </a:r>
            <a:r>
              <a:rPr lang="ru-RU" sz="1600" b="1" dirty="0"/>
              <a:t>и </a:t>
            </a:r>
            <a:r>
              <a:rPr lang="ru-RU" sz="1600" b="1" dirty="0" smtClean="0"/>
              <a:t>федеральной </a:t>
            </a:r>
            <a:br>
              <a:rPr lang="ru-RU" sz="1600" b="1" dirty="0" smtClean="0"/>
            </a:br>
            <a:r>
              <a:rPr lang="ru-RU" sz="1600" b="1" dirty="0" smtClean="0"/>
              <a:t>финансовой  </a:t>
            </a:r>
            <a:r>
              <a:rPr lang="ru-RU" sz="1600" b="1" dirty="0"/>
              <a:t>поддержки промышленности</a:t>
            </a:r>
          </a:p>
        </p:txBody>
      </p:sp>
      <p:pic>
        <p:nvPicPr>
          <p:cNvPr id="2054" name="Picture 6" descr="http://www.frmrus.ru/wp-content/uploads/2016/02/frp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034625"/>
            <a:ext cx="1720168" cy="5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3744416" y="597785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 smtClean="0"/>
              <a:t>Фонд Развития промышленности</a:t>
            </a:r>
          </a:p>
          <a:p>
            <a:pPr lvl="0"/>
            <a:r>
              <a:rPr lang="ru-RU" b="1" dirty="0" smtClean="0"/>
              <a:t>Российской Федерации</a:t>
            </a:r>
            <a:endParaRPr lang="ru-RU" b="1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2699792" y="5157192"/>
            <a:ext cx="0" cy="555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553200" y="5157192"/>
            <a:ext cx="0" cy="555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олилиния 43"/>
          <p:cNvSpPr/>
          <p:nvPr/>
        </p:nvSpPr>
        <p:spPr>
          <a:xfrm>
            <a:off x="0" y="-27385"/>
            <a:ext cx="9144000" cy="1368151"/>
          </a:xfrm>
          <a:custGeom>
            <a:avLst/>
            <a:gdLst>
              <a:gd name="connsiteX0" fmla="*/ 6756400 w 6756400"/>
              <a:gd name="connsiteY0" fmla="*/ 914400 h 914400"/>
              <a:gd name="connsiteX1" fmla="*/ 6756400 w 6756400"/>
              <a:gd name="connsiteY1" fmla="*/ 0 h 914400"/>
              <a:gd name="connsiteX2" fmla="*/ 0 w 6756400"/>
              <a:gd name="connsiteY2" fmla="*/ 12700 h 914400"/>
              <a:gd name="connsiteX3" fmla="*/ 6756400 w 67564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6400" h="914400">
                <a:moveTo>
                  <a:pt x="6756400" y="914400"/>
                </a:moveTo>
                <a:lnTo>
                  <a:pt x="6756400" y="0"/>
                </a:lnTo>
                <a:lnTo>
                  <a:pt x="0" y="12700"/>
                </a:lnTo>
                <a:lnTo>
                  <a:pt x="6756400" y="9144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олилиния 44"/>
          <p:cNvSpPr/>
          <p:nvPr/>
        </p:nvSpPr>
        <p:spPr>
          <a:xfrm>
            <a:off x="6121400" y="5969000"/>
            <a:ext cx="3035300" cy="901700"/>
          </a:xfrm>
          <a:custGeom>
            <a:avLst/>
            <a:gdLst>
              <a:gd name="connsiteX0" fmla="*/ 3035300 w 3035300"/>
              <a:gd name="connsiteY0" fmla="*/ 0 h 901700"/>
              <a:gd name="connsiteX1" fmla="*/ 0 w 3035300"/>
              <a:gd name="connsiteY1" fmla="*/ 901700 h 901700"/>
              <a:gd name="connsiteX2" fmla="*/ 3035300 w 3035300"/>
              <a:gd name="connsiteY2" fmla="*/ 901700 h 901700"/>
              <a:gd name="connsiteX3" fmla="*/ 3035300 w 3035300"/>
              <a:gd name="connsiteY3" fmla="*/ 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5300" h="901700">
                <a:moveTo>
                  <a:pt x="3035300" y="0"/>
                </a:moveTo>
                <a:lnTo>
                  <a:pt x="0" y="901700"/>
                </a:lnTo>
                <a:lnTo>
                  <a:pt x="3035300" y="901700"/>
                </a:lnTo>
                <a:lnTo>
                  <a:pt x="3035300" y="0"/>
                </a:lnTo>
                <a:close/>
              </a:path>
            </a:pathLst>
          </a:custGeom>
          <a:solidFill>
            <a:srgbClr val="FDB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Номер слайда 2"/>
          <p:cNvSpPr txBox="1">
            <a:spLocks/>
          </p:cNvSpPr>
          <p:nvPr/>
        </p:nvSpPr>
        <p:spPr>
          <a:xfrm>
            <a:off x="6711168" y="63597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771800" y="45204"/>
            <a:ext cx="6152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solidFill>
                  <a:schemeClr val="bg1"/>
                </a:solidFill>
              </a:rPr>
              <a:t>Направления работы фонда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6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5712814"/>
            <a:ext cx="9144000" cy="1145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BE79-9A1C-4DC5-A680-761FAEC802F2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46536150"/>
              </p:ext>
            </p:extLst>
          </p:nvPr>
        </p:nvGraphicFramePr>
        <p:xfrm>
          <a:off x="500034" y="1357298"/>
          <a:ext cx="8072494" cy="3743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4" name="Picture 6" descr="http://www.frmrus.ru/wp-content/uploads/2016/02/fr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1" y="6044687"/>
            <a:ext cx="1720168" cy="5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олилиния 44"/>
          <p:cNvSpPr/>
          <p:nvPr/>
        </p:nvSpPr>
        <p:spPr>
          <a:xfrm>
            <a:off x="6121400" y="5969000"/>
            <a:ext cx="3035300" cy="901700"/>
          </a:xfrm>
          <a:custGeom>
            <a:avLst/>
            <a:gdLst>
              <a:gd name="connsiteX0" fmla="*/ 3035300 w 3035300"/>
              <a:gd name="connsiteY0" fmla="*/ 0 h 901700"/>
              <a:gd name="connsiteX1" fmla="*/ 0 w 3035300"/>
              <a:gd name="connsiteY1" fmla="*/ 901700 h 901700"/>
              <a:gd name="connsiteX2" fmla="*/ 3035300 w 3035300"/>
              <a:gd name="connsiteY2" fmla="*/ 901700 h 901700"/>
              <a:gd name="connsiteX3" fmla="*/ 3035300 w 3035300"/>
              <a:gd name="connsiteY3" fmla="*/ 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5300" h="901700">
                <a:moveTo>
                  <a:pt x="3035300" y="0"/>
                </a:moveTo>
                <a:lnTo>
                  <a:pt x="0" y="901700"/>
                </a:lnTo>
                <a:lnTo>
                  <a:pt x="3035300" y="901700"/>
                </a:lnTo>
                <a:lnTo>
                  <a:pt x="3035300" y="0"/>
                </a:lnTo>
                <a:close/>
              </a:path>
            </a:pathLst>
          </a:custGeom>
          <a:solidFill>
            <a:srgbClr val="FDB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6" descr="http://www.frmrus.ru/wp-content/uploads/2016/02/frp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982" y="2465290"/>
            <a:ext cx="1759844" cy="52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429388" y="2214554"/>
            <a:ext cx="486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2601E"/>
                </a:solidFill>
              </a:rPr>
              <a:t>+</a:t>
            </a:r>
            <a:endParaRPr lang="ru-RU" sz="4800" b="1" dirty="0">
              <a:solidFill>
                <a:srgbClr val="F2601E"/>
              </a:solidFill>
            </a:endParaRPr>
          </a:p>
        </p:txBody>
      </p:sp>
      <p:pic>
        <p:nvPicPr>
          <p:cNvPr id="16" name="Picture 3" descr="C:\Users\Админ\Desktop\ФИРМЕННЫЙ СТИЛЬ\Логотип с расшифровкой (1)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7490"/>
          <a:stretch/>
        </p:blipFill>
        <p:spPr bwMode="auto">
          <a:xfrm>
            <a:off x="6643702" y="2351595"/>
            <a:ext cx="1798886" cy="791653"/>
          </a:xfrm>
          <a:prstGeom prst="rect">
            <a:avLst/>
          </a:prstGeom>
          <a:noFill/>
        </p:spPr>
      </p:pic>
      <p:pic>
        <p:nvPicPr>
          <p:cNvPr id="17" name="Picture 3" descr="C:\Users\Админ\Desktop\ФИРМЕННЫЙ СТИЛЬ\Логотип с расшифровкой (1).jp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7490"/>
          <a:stretch/>
        </p:blipFill>
        <p:spPr bwMode="auto">
          <a:xfrm>
            <a:off x="571472" y="2071678"/>
            <a:ext cx="3027357" cy="133227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771800" y="45204"/>
            <a:ext cx="6152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solidFill>
                  <a:schemeClr val="bg1"/>
                </a:solidFill>
              </a:rPr>
              <a:t>Программы фонда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7172" y="3645024"/>
            <a:ext cx="356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2601E"/>
                </a:solidFill>
              </a:rPr>
              <a:t>ПРОЕКТЫ РАЗВИТИЯ</a:t>
            </a:r>
            <a:endParaRPr lang="ru-RU" sz="2400" b="1" dirty="0">
              <a:solidFill>
                <a:srgbClr val="F2601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3645024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2601E"/>
                </a:solidFill>
              </a:rPr>
              <a:t>СОВМЕСТНЫЕ ЗАЙМЫ</a:t>
            </a:r>
            <a:endParaRPr lang="ru-RU" sz="2400" b="1" dirty="0">
              <a:solidFill>
                <a:srgbClr val="F2601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73" y="294740"/>
            <a:ext cx="1364330" cy="70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Номер слайда 2"/>
          <p:cNvSpPr txBox="1">
            <a:spLocks/>
          </p:cNvSpPr>
          <p:nvPr/>
        </p:nvSpPr>
        <p:spPr>
          <a:xfrm>
            <a:off x="6711168" y="63597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511476" y="6075989"/>
            <a:ext cx="29667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/>
              <a:t>Фонд Развития промышленности</a:t>
            </a:r>
          </a:p>
          <a:p>
            <a:pPr lvl="0"/>
            <a:r>
              <a:rPr lang="ru-RU" sz="1100" dirty="0" smtClean="0"/>
              <a:t>Российской Федерации</a:t>
            </a:r>
            <a:endParaRPr lang="ru-RU" sz="11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475656" y="6111383"/>
            <a:ext cx="29667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/>
              <a:t>Фонд Развития промышленности</a:t>
            </a:r>
          </a:p>
          <a:p>
            <a:pPr lvl="0"/>
            <a:r>
              <a:rPr lang="ru-RU" sz="1100" dirty="0" smtClean="0"/>
              <a:t>Челябинской области</a:t>
            </a:r>
            <a:endParaRPr lang="ru-RU" sz="1100" dirty="0"/>
          </a:p>
        </p:txBody>
      </p:sp>
      <p:pic>
        <p:nvPicPr>
          <p:cNvPr id="25" name="Picture 3" descr="C:\Users\Админ\Desktop\ФИРМЕННЫЙ СТИЛЬ\Логотип с расшифровкой (1)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7490" b="28837"/>
          <a:stretch/>
        </p:blipFill>
        <p:spPr bwMode="auto">
          <a:xfrm>
            <a:off x="-76842" y="5969001"/>
            <a:ext cx="1717489" cy="537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714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5712814"/>
            <a:ext cx="9144000" cy="1145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BE79-9A1C-4DC5-A680-761FAEC802F2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771800" y="45204"/>
            <a:ext cx="6152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solidFill>
                  <a:schemeClr val="bg1"/>
                </a:solidFill>
              </a:rPr>
              <a:t>Условия предоставления займа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6121400" y="5969000"/>
            <a:ext cx="3035300" cy="901700"/>
          </a:xfrm>
          <a:custGeom>
            <a:avLst/>
            <a:gdLst>
              <a:gd name="connsiteX0" fmla="*/ 3035300 w 3035300"/>
              <a:gd name="connsiteY0" fmla="*/ 0 h 901700"/>
              <a:gd name="connsiteX1" fmla="*/ 0 w 3035300"/>
              <a:gd name="connsiteY1" fmla="*/ 901700 h 901700"/>
              <a:gd name="connsiteX2" fmla="*/ 3035300 w 3035300"/>
              <a:gd name="connsiteY2" fmla="*/ 901700 h 901700"/>
              <a:gd name="connsiteX3" fmla="*/ 3035300 w 3035300"/>
              <a:gd name="connsiteY3" fmla="*/ 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5300" h="901700">
                <a:moveTo>
                  <a:pt x="3035300" y="0"/>
                </a:moveTo>
                <a:lnTo>
                  <a:pt x="0" y="901700"/>
                </a:lnTo>
                <a:lnTo>
                  <a:pt x="3035300" y="901700"/>
                </a:lnTo>
                <a:lnTo>
                  <a:pt x="3035300" y="0"/>
                </a:lnTo>
                <a:close/>
              </a:path>
            </a:pathLst>
          </a:custGeom>
          <a:solidFill>
            <a:srgbClr val="FDB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Номер слайда 2"/>
          <p:cNvSpPr txBox="1">
            <a:spLocks/>
          </p:cNvSpPr>
          <p:nvPr/>
        </p:nvSpPr>
        <p:spPr>
          <a:xfrm>
            <a:off x="6711168" y="63597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225123" y="1534948"/>
            <a:ext cx="6693754" cy="178510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83E8E"/>
                </a:solidFill>
              </a:defRPr>
            </a:lvl1pPr>
          </a:lstStyle>
          <a:p>
            <a:r>
              <a:rPr lang="ru-RU" sz="2000" dirty="0" smtClean="0">
                <a:solidFill>
                  <a:srgbClr val="F2601E"/>
                </a:solidFill>
              </a:rPr>
              <a:t>Условия предоставления займа:</a:t>
            </a:r>
          </a:p>
          <a:p>
            <a:endParaRPr lang="ru-RU" b="0" dirty="0" smtClean="0"/>
          </a:p>
          <a:p>
            <a:endParaRPr lang="ru-RU" b="0" dirty="0"/>
          </a:p>
          <a:p>
            <a:endParaRPr lang="ru-RU" b="0" dirty="0" smtClean="0"/>
          </a:p>
          <a:p>
            <a:endParaRPr lang="ru-RU" b="0" dirty="0" smtClean="0"/>
          </a:p>
          <a:p>
            <a:endParaRPr lang="ru-RU" b="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71601" y="2060848"/>
            <a:ext cx="3600399" cy="1575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" dirty="0" smtClean="0">
              <a:solidFill>
                <a:srgbClr val="083E8E"/>
              </a:solidFill>
            </a:endParaRPr>
          </a:p>
          <a:p>
            <a:pPr algn="ctr"/>
            <a:r>
              <a:rPr lang="ru-RU" sz="1600" dirty="0" err="1" smtClean="0">
                <a:solidFill>
                  <a:srgbClr val="083E8E"/>
                </a:solidFill>
              </a:rPr>
              <a:t>Софинансирование</a:t>
            </a:r>
            <a:r>
              <a:rPr lang="ru-RU" sz="1600" dirty="0" smtClean="0">
                <a:solidFill>
                  <a:srgbClr val="083E8E"/>
                </a:solidFill>
              </a:rPr>
              <a:t> </a:t>
            </a:r>
            <a:r>
              <a:rPr lang="ru-RU" sz="1600" dirty="0">
                <a:solidFill>
                  <a:srgbClr val="083E8E"/>
                </a:solidFill>
              </a:rPr>
              <a:t>со стороны заявителя, частных инвесторов </a:t>
            </a:r>
            <a:endParaRPr lang="ru-RU" sz="1600" dirty="0" smtClean="0">
              <a:solidFill>
                <a:srgbClr val="083E8E"/>
              </a:solidFill>
            </a:endParaRPr>
          </a:p>
          <a:p>
            <a:pPr algn="ctr"/>
            <a:r>
              <a:rPr lang="ru-RU" sz="1600" dirty="0" smtClean="0">
                <a:solidFill>
                  <a:srgbClr val="083E8E"/>
                </a:solidFill>
              </a:rPr>
              <a:t>или </a:t>
            </a:r>
            <a:r>
              <a:rPr lang="ru-RU" sz="1600" dirty="0">
                <a:solidFill>
                  <a:srgbClr val="083E8E"/>
                </a:solidFill>
              </a:rPr>
              <a:t>банков: </a:t>
            </a:r>
          </a:p>
          <a:p>
            <a:pPr algn="ctr"/>
            <a:r>
              <a:rPr lang="ru-RU" sz="3600" b="1" dirty="0" smtClean="0">
                <a:solidFill>
                  <a:srgbClr val="F2601E"/>
                </a:solidFill>
              </a:rPr>
              <a:t>50</a:t>
            </a:r>
            <a:r>
              <a:rPr lang="ru-RU" sz="3600" b="1" dirty="0">
                <a:solidFill>
                  <a:srgbClr val="F2601E"/>
                </a:solidFill>
              </a:rPr>
              <a:t>% </a:t>
            </a:r>
            <a:endParaRPr lang="ru-RU" sz="3600" b="1" dirty="0" smtClean="0">
              <a:solidFill>
                <a:srgbClr val="F2601E"/>
              </a:solidFill>
            </a:endParaRPr>
          </a:p>
          <a:p>
            <a:pPr algn="ctr">
              <a:lnSpc>
                <a:spcPts val="1200"/>
              </a:lnSpc>
            </a:pPr>
            <a:r>
              <a:rPr lang="ru-RU" sz="1600" b="1" dirty="0" smtClean="0">
                <a:solidFill>
                  <a:srgbClr val="083E8E"/>
                </a:solidFill>
              </a:rPr>
              <a:t>бюджета проекта</a:t>
            </a:r>
            <a:endParaRPr lang="en-US" sz="1600" b="1" dirty="0" smtClean="0">
              <a:solidFill>
                <a:srgbClr val="083E8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10968" y="2060848"/>
            <a:ext cx="3600399" cy="15852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rgbClr val="083E8E"/>
                </a:solidFill>
              </a:rPr>
              <a:t>В том числе за счет собственных </a:t>
            </a:r>
            <a:r>
              <a:rPr lang="ru-RU" sz="1500" dirty="0">
                <a:solidFill>
                  <a:srgbClr val="083E8E"/>
                </a:solidFill>
              </a:rPr>
              <a:t>средств </a:t>
            </a:r>
            <a:r>
              <a:rPr lang="ru-RU" sz="1500" dirty="0" smtClean="0">
                <a:solidFill>
                  <a:srgbClr val="083E8E"/>
                </a:solidFill>
              </a:rPr>
              <a:t>Заявителя/средств акционера </a:t>
            </a:r>
          </a:p>
          <a:p>
            <a:pPr algn="ctr"/>
            <a:r>
              <a:rPr lang="ru-RU" sz="3600" b="1" dirty="0" smtClean="0">
                <a:solidFill>
                  <a:srgbClr val="F2601E"/>
                </a:solidFill>
              </a:rPr>
              <a:t>≥ </a:t>
            </a:r>
            <a:r>
              <a:rPr lang="ru-RU" sz="3600" b="1" dirty="0">
                <a:solidFill>
                  <a:srgbClr val="F2601E"/>
                </a:solidFill>
              </a:rPr>
              <a:t>15</a:t>
            </a:r>
            <a:r>
              <a:rPr lang="ru-RU" sz="3600" b="1" dirty="0" smtClean="0">
                <a:solidFill>
                  <a:srgbClr val="F2601E"/>
                </a:solidFill>
              </a:rPr>
              <a:t>% </a:t>
            </a:r>
          </a:p>
          <a:p>
            <a:pPr algn="ctr"/>
            <a:r>
              <a:rPr lang="ru-RU" sz="1600" b="1" dirty="0" smtClean="0">
                <a:solidFill>
                  <a:srgbClr val="083E8E"/>
                </a:solidFill>
              </a:rPr>
              <a:t>от суммы </a:t>
            </a:r>
            <a:r>
              <a:rPr lang="ru-RU" sz="1600" b="1" dirty="0">
                <a:solidFill>
                  <a:srgbClr val="083E8E"/>
                </a:solidFill>
              </a:rPr>
              <a:t>займа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71601" y="4149080"/>
            <a:ext cx="7539766" cy="8640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ECF1F8"/>
                </a:solidFill>
              </a:rPr>
              <a:t>Годовой </a:t>
            </a:r>
            <a:r>
              <a:rPr lang="ru-RU" sz="1600" dirty="0">
                <a:solidFill>
                  <a:srgbClr val="ECF1F8"/>
                </a:solidFill>
              </a:rPr>
              <a:t>объем продаж новой продукции - не менее </a:t>
            </a:r>
            <a:r>
              <a:rPr lang="ru-RU" sz="3600" b="1" dirty="0">
                <a:solidFill>
                  <a:schemeClr val="bg1"/>
                </a:solidFill>
              </a:rPr>
              <a:t>50%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от </a:t>
            </a:r>
            <a:r>
              <a:rPr lang="ru-RU" sz="1600" b="1" dirty="0" smtClean="0">
                <a:solidFill>
                  <a:schemeClr val="bg1"/>
                </a:solidFill>
              </a:rPr>
              <a:t>суммы </a:t>
            </a:r>
            <a:r>
              <a:rPr lang="ru-RU" sz="1600" b="1" dirty="0" smtClean="0">
                <a:solidFill>
                  <a:srgbClr val="ECF1F8"/>
                </a:solidFill>
              </a:rPr>
              <a:t>займа</a:t>
            </a:r>
            <a:r>
              <a:rPr lang="ru-RU" sz="1600" dirty="0" smtClean="0">
                <a:solidFill>
                  <a:srgbClr val="ECF1F8"/>
                </a:solidFill>
              </a:rPr>
              <a:t>, </a:t>
            </a:r>
            <a:r>
              <a:rPr lang="ru-RU" sz="1600" dirty="0">
                <a:solidFill>
                  <a:srgbClr val="ECF1F8"/>
                </a:solidFill>
              </a:rPr>
              <a:t>начиная со 2 года серийного </a:t>
            </a:r>
            <a:r>
              <a:rPr lang="ru-RU" sz="1600" dirty="0" smtClean="0">
                <a:solidFill>
                  <a:srgbClr val="ECF1F8"/>
                </a:solidFill>
              </a:rPr>
              <a:t>производства</a:t>
            </a:r>
          </a:p>
          <a:p>
            <a:endParaRPr lang="ru-RU" sz="800" dirty="0" smtClean="0">
              <a:solidFill>
                <a:srgbClr val="083E8E"/>
              </a:solidFill>
            </a:endParaRPr>
          </a:p>
        </p:txBody>
      </p:sp>
      <p:pic>
        <p:nvPicPr>
          <p:cNvPr id="20" name="Picture 4" descr="http://www.freeiconspng.com/uploads/growth-icon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2" y="1402827"/>
            <a:ext cx="864184" cy="86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frmrus.ru/wp-content/uploads/2016/02/fr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1" y="6044687"/>
            <a:ext cx="1720168" cy="5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511476" y="6075989"/>
            <a:ext cx="29667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/>
              <a:t>Фонд Развития промышленности</a:t>
            </a:r>
          </a:p>
          <a:p>
            <a:pPr lvl="0"/>
            <a:r>
              <a:rPr lang="ru-RU" sz="1100" dirty="0" smtClean="0"/>
              <a:t>Российской Федерации</a:t>
            </a:r>
            <a:endParaRPr lang="ru-RU" sz="11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475656" y="6111383"/>
            <a:ext cx="29667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/>
              <a:t>Фонд Развития промышленности</a:t>
            </a:r>
          </a:p>
          <a:p>
            <a:pPr lvl="0"/>
            <a:r>
              <a:rPr lang="ru-RU" sz="1100" dirty="0" smtClean="0"/>
              <a:t>Челябинской области</a:t>
            </a:r>
            <a:endParaRPr lang="ru-RU" sz="1100" dirty="0"/>
          </a:p>
        </p:txBody>
      </p:sp>
      <p:pic>
        <p:nvPicPr>
          <p:cNvPr id="22" name="Picture 3" descr="C:\Users\Админ\Desktop\ФИРМЕННЫЙ СТИЛЬ\Логотип с расшифровкой (1)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7490" b="28837"/>
          <a:stretch/>
        </p:blipFill>
        <p:spPr bwMode="auto">
          <a:xfrm>
            <a:off x="-76842" y="5969001"/>
            <a:ext cx="1717489" cy="537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769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4032" y="1631751"/>
            <a:ext cx="69127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2601E"/>
                </a:solidFill>
              </a:rPr>
              <a:t>Критерии, предъявляемые к проектам: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83E8E"/>
                </a:solidFill>
              </a:rPr>
              <a:t>Приоритетные направления промышленности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83E8E"/>
                </a:solidFill>
              </a:rPr>
              <a:t>Производство конкурентоспособной </a:t>
            </a:r>
            <a:r>
              <a:rPr lang="ru-RU" dirty="0">
                <a:solidFill>
                  <a:srgbClr val="083E8E"/>
                </a:solidFill>
              </a:rPr>
              <a:t>и высокотехнологичной продукции </a:t>
            </a:r>
            <a:r>
              <a:rPr lang="ru-RU" dirty="0" smtClean="0">
                <a:solidFill>
                  <a:srgbClr val="083E8E"/>
                </a:solidFill>
              </a:rPr>
              <a:t>с </a:t>
            </a:r>
            <a:r>
              <a:rPr lang="ru-RU" b="1" dirty="0">
                <a:solidFill>
                  <a:srgbClr val="F2601E"/>
                </a:solidFill>
              </a:rPr>
              <a:t>импортозамещающим</a:t>
            </a:r>
            <a:r>
              <a:rPr lang="ru-RU" dirty="0">
                <a:solidFill>
                  <a:srgbClr val="083E8E"/>
                </a:solidFill>
              </a:rPr>
              <a:t> или </a:t>
            </a:r>
            <a:r>
              <a:rPr lang="ru-RU" b="1" dirty="0">
                <a:solidFill>
                  <a:srgbClr val="F2601E"/>
                </a:solidFill>
              </a:rPr>
              <a:t>экспортным</a:t>
            </a:r>
            <a:r>
              <a:rPr lang="ru-RU" dirty="0">
                <a:solidFill>
                  <a:srgbClr val="F2601E"/>
                </a:solidFill>
              </a:rPr>
              <a:t> </a:t>
            </a:r>
            <a:r>
              <a:rPr lang="ru-RU" dirty="0" smtClean="0">
                <a:solidFill>
                  <a:srgbClr val="083E8E"/>
                </a:solidFill>
              </a:rPr>
              <a:t>потенциалом</a:t>
            </a:r>
            <a:r>
              <a:rPr lang="ru-RU" b="1" dirty="0">
                <a:solidFill>
                  <a:srgbClr val="083E8E"/>
                </a:solidFill>
              </a:rPr>
              <a:t>    </a:t>
            </a:r>
            <a:endParaRPr lang="ru-RU" dirty="0"/>
          </a:p>
        </p:txBody>
      </p:sp>
      <p:pic>
        <p:nvPicPr>
          <p:cNvPr id="4098" name="Picture 2" descr="http://www.hartung.ru/upload/iblock/43d/43df217af2431ad8eb7cad139004ddf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08" y="1714870"/>
            <a:ext cx="1080120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Номер слайда 2"/>
          <p:cNvSpPr txBox="1">
            <a:spLocks/>
          </p:cNvSpPr>
          <p:nvPr/>
        </p:nvSpPr>
        <p:spPr>
          <a:xfrm>
            <a:off x="6711168" y="63597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23660" y="3323803"/>
            <a:ext cx="2592360" cy="10081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2601E"/>
                </a:solidFill>
              </a:rPr>
              <a:t>Ставка– 5% годовых</a:t>
            </a:r>
            <a:endParaRPr lang="en-US" b="1" dirty="0" smtClean="0">
              <a:solidFill>
                <a:srgbClr val="F2601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887464" y="3323803"/>
            <a:ext cx="2592360" cy="10081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2601E"/>
                </a:solidFill>
              </a:rPr>
              <a:t>C</a:t>
            </a:r>
            <a:r>
              <a:rPr lang="ru-RU" b="1" dirty="0" err="1">
                <a:solidFill>
                  <a:srgbClr val="F2601E"/>
                </a:solidFill>
              </a:rPr>
              <a:t>умма</a:t>
            </a:r>
            <a:r>
              <a:rPr lang="ru-RU" b="1" dirty="0">
                <a:solidFill>
                  <a:srgbClr val="F2601E"/>
                </a:solidFill>
              </a:rPr>
              <a:t> займа</a:t>
            </a:r>
            <a:endParaRPr lang="en-US" b="1" dirty="0">
              <a:solidFill>
                <a:srgbClr val="F2601E"/>
              </a:solidFill>
            </a:endParaRPr>
          </a:p>
          <a:p>
            <a:pPr algn="ctr"/>
            <a:r>
              <a:rPr lang="ru-RU" b="1" dirty="0">
                <a:solidFill>
                  <a:srgbClr val="F2601E"/>
                </a:solidFill>
              </a:rPr>
              <a:t>от 2 до </a:t>
            </a:r>
            <a:r>
              <a:rPr lang="en-US" b="1" dirty="0" smtClean="0">
                <a:solidFill>
                  <a:srgbClr val="F2601E"/>
                </a:solidFill>
              </a:rPr>
              <a:t>2</a:t>
            </a:r>
            <a:r>
              <a:rPr lang="ru-RU" b="1" dirty="0" smtClean="0">
                <a:solidFill>
                  <a:srgbClr val="F2601E"/>
                </a:solidFill>
              </a:rPr>
              <a:t>0 </a:t>
            </a:r>
            <a:r>
              <a:rPr lang="ru-RU" b="1" dirty="0">
                <a:solidFill>
                  <a:srgbClr val="F2601E"/>
                </a:solidFill>
              </a:rPr>
              <a:t>млн. руб</a:t>
            </a:r>
            <a:r>
              <a:rPr lang="ru-RU" b="1" dirty="0" smtClean="0">
                <a:solidFill>
                  <a:srgbClr val="F2601E"/>
                </a:solidFill>
              </a:rPr>
              <a:t>.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123660" y="4508519"/>
            <a:ext cx="2592360" cy="10081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Срок </a:t>
            </a:r>
            <a:r>
              <a:rPr lang="ru-RU" b="1" dirty="0">
                <a:solidFill>
                  <a:schemeClr val="bg1"/>
                </a:solidFill>
              </a:rPr>
              <a:t>займа 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не более 5 </a:t>
            </a:r>
            <a:r>
              <a:rPr lang="ru-RU" b="1" dirty="0" smtClean="0">
                <a:solidFill>
                  <a:schemeClr val="bg1"/>
                </a:solidFill>
              </a:rPr>
              <a:t>лет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887464" y="4508519"/>
            <a:ext cx="2592360" cy="1008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Общий </a:t>
            </a:r>
            <a:r>
              <a:rPr lang="ru-RU" b="1" dirty="0">
                <a:solidFill>
                  <a:schemeClr val="bg1"/>
                </a:solidFill>
              </a:rPr>
              <a:t>бюджет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проекта от 4 млн. руб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71800" y="45204"/>
            <a:ext cx="6152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solidFill>
                  <a:schemeClr val="bg1"/>
                </a:solidFill>
              </a:rPr>
              <a:t>Программа «Проекты развития»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2" name="Picture 2" descr="C:\Users\Админ\Desktop\13466169_1293030254057653_5829973603302679599_n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15640" y="3429001"/>
            <a:ext cx="4593013" cy="34268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23526" y="3429000"/>
            <a:ext cx="417646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kumimoji="1" lang="ru-RU" altLang="ru-RU" sz="1200" dirty="0" smtClean="0">
                <a:solidFill>
                  <a:schemeClr val="tx1"/>
                </a:solidFill>
              </a:rPr>
              <a:t>16 июня 2016 г. </a:t>
            </a:r>
          </a:p>
          <a:p>
            <a:pPr algn="r" eaLnBrk="1" hangingPunct="1"/>
            <a:r>
              <a:rPr kumimoji="1" lang="ru-RU" sz="1100" dirty="0" smtClean="0">
                <a:solidFill>
                  <a:schemeClr val="tx1"/>
                </a:solidFill>
              </a:rPr>
              <a:t>Соглашение о совместном </a:t>
            </a:r>
            <a:br>
              <a:rPr kumimoji="1" lang="ru-RU" sz="1100" dirty="0" smtClean="0">
                <a:solidFill>
                  <a:schemeClr val="tx1"/>
                </a:solidFill>
              </a:rPr>
            </a:br>
            <a:r>
              <a:rPr kumimoji="1" lang="ru-RU" sz="1100" dirty="0" smtClean="0">
                <a:solidFill>
                  <a:schemeClr val="tx1"/>
                </a:solidFill>
              </a:rPr>
              <a:t>финансировании проектов</a:t>
            </a:r>
            <a:endParaRPr kumimoji="1" lang="ru-RU" altLang="ru-RU" sz="1200" dirty="0">
              <a:solidFill>
                <a:schemeClr val="tx1"/>
              </a:solidFill>
            </a:endParaRPr>
          </a:p>
        </p:txBody>
      </p:sp>
      <p:pic>
        <p:nvPicPr>
          <p:cNvPr id="25607" name="Picture 7" descr="C:\Users\Админ\Desktop\ФИРМЕННЫЙ СТИЛЬ\Логотип ФРПЧО (утвержденный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7971" y="1442856"/>
            <a:ext cx="1830293" cy="75697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317876" y="2235136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2601E"/>
                </a:solidFill>
              </a:rPr>
              <a:t>+</a:t>
            </a:r>
            <a:endParaRPr lang="ru-RU" sz="4800" b="1" dirty="0">
              <a:solidFill>
                <a:srgbClr val="F2601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28416" y="2250087"/>
            <a:ext cx="11673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2601E"/>
                </a:solidFill>
              </a:rPr>
              <a:t>70%</a:t>
            </a:r>
            <a:endParaRPr lang="ru-RU" sz="4400" b="1" dirty="0">
              <a:solidFill>
                <a:srgbClr val="F2601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01351" y="2250087"/>
            <a:ext cx="11673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2601E"/>
                </a:solidFill>
              </a:rPr>
              <a:t>30%</a:t>
            </a:r>
            <a:endParaRPr lang="ru-RU" sz="4400" b="1" dirty="0">
              <a:solidFill>
                <a:srgbClr val="F2601E"/>
              </a:solidFill>
            </a:endParaRPr>
          </a:p>
        </p:txBody>
      </p:sp>
      <p:pic>
        <p:nvPicPr>
          <p:cNvPr id="12" name="Picture 6" descr="http://www.frmrus.ru/wp-content/uploads/2016/02/fr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19" y="1381999"/>
            <a:ext cx="2284345" cy="67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1670" y="1957729"/>
            <a:ext cx="1482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Федеральный фонд</a:t>
            </a:r>
            <a:endParaRPr lang="ru-RU" sz="1200" dirty="0"/>
          </a:p>
        </p:txBody>
      </p:sp>
      <p:sp>
        <p:nvSpPr>
          <p:cNvPr id="26" name="Полилиния 25"/>
          <p:cNvSpPr/>
          <p:nvPr/>
        </p:nvSpPr>
        <p:spPr>
          <a:xfrm>
            <a:off x="0" y="-27385"/>
            <a:ext cx="9144000" cy="1368151"/>
          </a:xfrm>
          <a:custGeom>
            <a:avLst/>
            <a:gdLst>
              <a:gd name="connsiteX0" fmla="*/ 6756400 w 6756400"/>
              <a:gd name="connsiteY0" fmla="*/ 914400 h 914400"/>
              <a:gd name="connsiteX1" fmla="*/ 6756400 w 6756400"/>
              <a:gd name="connsiteY1" fmla="*/ 0 h 914400"/>
              <a:gd name="connsiteX2" fmla="*/ 0 w 6756400"/>
              <a:gd name="connsiteY2" fmla="*/ 12700 h 914400"/>
              <a:gd name="connsiteX3" fmla="*/ 6756400 w 67564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6400" h="914400">
                <a:moveTo>
                  <a:pt x="6756400" y="914400"/>
                </a:moveTo>
                <a:lnTo>
                  <a:pt x="6756400" y="0"/>
                </a:lnTo>
                <a:lnTo>
                  <a:pt x="0" y="12700"/>
                </a:lnTo>
                <a:lnTo>
                  <a:pt x="6756400" y="9144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Номер слайда 2"/>
          <p:cNvSpPr txBox="1">
            <a:spLocks/>
          </p:cNvSpPr>
          <p:nvPr/>
        </p:nvSpPr>
        <p:spPr>
          <a:xfrm>
            <a:off x="6715484" y="62426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4CBE79-9A1C-4DC5-A680-761FAEC802F2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577373" y="3429000"/>
            <a:ext cx="2342033" cy="1800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2601E"/>
                </a:solidFill>
              </a:rPr>
              <a:t>Ставка  </a:t>
            </a:r>
            <a:br>
              <a:rPr lang="ru-RU" sz="2000" b="1" dirty="0" smtClean="0">
                <a:solidFill>
                  <a:srgbClr val="F2601E"/>
                </a:solidFill>
              </a:rPr>
            </a:br>
            <a:r>
              <a:rPr lang="ru-RU" sz="2000" b="1" dirty="0" smtClean="0">
                <a:solidFill>
                  <a:srgbClr val="F2601E"/>
                </a:solidFill>
              </a:rPr>
              <a:t>5% годовых</a:t>
            </a:r>
            <a:endParaRPr lang="en-US" sz="2000" b="1" dirty="0" smtClean="0">
              <a:solidFill>
                <a:srgbClr val="F2601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919406" y="3428999"/>
            <a:ext cx="2224594" cy="1800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2601E"/>
                </a:solidFill>
              </a:rPr>
              <a:t>C</a:t>
            </a:r>
            <a:r>
              <a:rPr lang="ru-RU" sz="2000" b="1" dirty="0" err="1">
                <a:solidFill>
                  <a:srgbClr val="F2601E"/>
                </a:solidFill>
              </a:rPr>
              <a:t>умма</a:t>
            </a:r>
            <a:r>
              <a:rPr lang="ru-RU" sz="2000" b="1" dirty="0">
                <a:solidFill>
                  <a:srgbClr val="F2601E"/>
                </a:solidFill>
              </a:rPr>
              <a:t> займа</a:t>
            </a:r>
            <a:endParaRPr lang="en-US" sz="2000" b="1" dirty="0">
              <a:solidFill>
                <a:srgbClr val="F2601E"/>
              </a:solidFill>
            </a:endParaRPr>
          </a:p>
          <a:p>
            <a:pPr algn="ctr"/>
            <a:r>
              <a:rPr lang="ru-RU" sz="2000" b="1" dirty="0">
                <a:solidFill>
                  <a:srgbClr val="F2601E"/>
                </a:solidFill>
              </a:rPr>
              <a:t>от </a:t>
            </a:r>
            <a:r>
              <a:rPr lang="ru-RU" sz="2000" b="1" dirty="0" smtClean="0">
                <a:solidFill>
                  <a:srgbClr val="F2601E"/>
                </a:solidFill>
              </a:rPr>
              <a:t>20 </a:t>
            </a:r>
            <a:r>
              <a:rPr lang="ru-RU" sz="2000" b="1" dirty="0">
                <a:solidFill>
                  <a:srgbClr val="F2601E"/>
                </a:solidFill>
              </a:rPr>
              <a:t>до </a:t>
            </a:r>
            <a:r>
              <a:rPr lang="ru-RU" sz="2000" b="1" dirty="0" smtClean="0">
                <a:solidFill>
                  <a:srgbClr val="F2601E"/>
                </a:solidFill>
              </a:rPr>
              <a:t>100 </a:t>
            </a:r>
            <a:r>
              <a:rPr lang="ru-RU" sz="2000" b="1" dirty="0">
                <a:solidFill>
                  <a:srgbClr val="F2601E"/>
                </a:solidFill>
              </a:rPr>
              <a:t>млн. руб</a:t>
            </a:r>
            <a:r>
              <a:rPr lang="ru-RU" sz="2000" b="1" dirty="0" smtClean="0">
                <a:solidFill>
                  <a:srgbClr val="F2601E"/>
                </a:solidFill>
              </a:rPr>
              <a:t>.</a:t>
            </a:r>
            <a:endParaRPr lang="ru-RU" sz="20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577373" y="5229250"/>
            <a:ext cx="2342033" cy="1612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Срок </a:t>
            </a:r>
            <a:r>
              <a:rPr lang="ru-RU" sz="2000" b="1" dirty="0">
                <a:solidFill>
                  <a:schemeClr val="bg1"/>
                </a:solidFill>
              </a:rPr>
              <a:t>займа </a:t>
            </a: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не более 5 </a:t>
            </a:r>
            <a:r>
              <a:rPr lang="ru-RU" sz="2000" b="1" dirty="0" smtClean="0">
                <a:solidFill>
                  <a:schemeClr val="bg1"/>
                </a:solidFill>
              </a:rPr>
              <a:t>лет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919406" y="5229250"/>
            <a:ext cx="2224593" cy="1612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Общий </a:t>
            </a:r>
            <a:r>
              <a:rPr lang="ru-RU" sz="2000" b="1" dirty="0">
                <a:solidFill>
                  <a:schemeClr val="bg1"/>
                </a:solidFill>
              </a:rPr>
              <a:t>бюджет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проекта от </a:t>
            </a:r>
            <a:r>
              <a:rPr lang="ru-RU" sz="2000" b="1" dirty="0" smtClean="0">
                <a:solidFill>
                  <a:schemeClr val="bg1"/>
                </a:solidFill>
              </a:rPr>
              <a:t>40 </a:t>
            </a:r>
            <a:r>
              <a:rPr lang="ru-RU" sz="2000" b="1" dirty="0">
                <a:solidFill>
                  <a:schemeClr val="bg1"/>
                </a:solidFill>
              </a:rPr>
              <a:t>млн. руб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1800" y="45204"/>
            <a:ext cx="6152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solidFill>
                  <a:schemeClr val="bg1"/>
                </a:solidFill>
              </a:rPr>
              <a:t>Программа «Совместные займы»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80799" y="2302527"/>
            <a:ext cx="3178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2601E"/>
                </a:solidFill>
              </a:rPr>
              <a:t>max 10%</a:t>
            </a:r>
            <a:endParaRPr lang="en-US" sz="3000" b="1" dirty="0">
              <a:solidFill>
                <a:srgbClr val="F2601E"/>
              </a:solidFill>
            </a:endParaRPr>
          </a:p>
          <a:p>
            <a:r>
              <a:rPr lang="ru-RU" b="1" dirty="0" smtClean="0"/>
              <a:t>Покупка лицензий и патентов</a:t>
            </a:r>
            <a:endParaRPr lang="en-US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300192" y="3400175"/>
            <a:ext cx="26186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83E8E"/>
                </a:solidFill>
              </a:rPr>
              <a:t>max </a:t>
            </a:r>
            <a:r>
              <a:rPr lang="en-US" sz="3000" b="1" dirty="0" smtClean="0">
                <a:solidFill>
                  <a:srgbClr val="083E8E"/>
                </a:solidFill>
              </a:rPr>
              <a:t>10</a:t>
            </a:r>
            <a:r>
              <a:rPr lang="ru-RU" sz="3000" b="1" dirty="0" smtClean="0">
                <a:solidFill>
                  <a:srgbClr val="083E8E"/>
                </a:solidFill>
              </a:rPr>
              <a:t>0</a:t>
            </a:r>
            <a:r>
              <a:rPr lang="en-US" sz="3000" b="1" dirty="0">
                <a:solidFill>
                  <a:srgbClr val="083E8E"/>
                </a:solidFill>
              </a:rPr>
              <a:t>%</a:t>
            </a:r>
          </a:p>
          <a:p>
            <a:r>
              <a:rPr lang="ru-RU" b="1" dirty="0" smtClean="0"/>
              <a:t>Покупка/модернизация</a:t>
            </a:r>
          </a:p>
          <a:p>
            <a:r>
              <a:rPr lang="ru-RU" b="1" dirty="0" smtClean="0"/>
              <a:t>оборудования, </a:t>
            </a:r>
            <a:br>
              <a:rPr lang="ru-RU" b="1" dirty="0" smtClean="0"/>
            </a:br>
            <a:r>
              <a:rPr lang="ru-RU" b="1" dirty="0" smtClean="0"/>
              <a:t>монтаж, пуск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66846" y="4403344"/>
            <a:ext cx="3179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B0A1C7"/>
                </a:solidFill>
              </a:rPr>
              <a:t>max </a:t>
            </a:r>
            <a:r>
              <a:rPr lang="ru-RU" sz="3000" b="1" dirty="0">
                <a:solidFill>
                  <a:srgbClr val="B0A1C7"/>
                </a:solidFill>
              </a:rPr>
              <a:t>15%</a:t>
            </a:r>
          </a:p>
          <a:p>
            <a:r>
              <a:rPr lang="ru-RU" b="1" dirty="0" smtClean="0"/>
              <a:t>Общехозяйственные расходы</a:t>
            </a:r>
            <a:endParaRPr lang="en-US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4600108"/>
            <a:ext cx="703826" cy="496960"/>
          </a:xfrm>
          <a:prstGeom prst="rect">
            <a:avLst/>
          </a:prstGeom>
          <a:solidFill>
            <a:srgbClr val="B0A1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967012" y="2010877"/>
            <a:ext cx="0" cy="3385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985266" y="3486925"/>
            <a:ext cx="4222956" cy="4969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981412" y="2425643"/>
            <a:ext cx="470156" cy="496960"/>
          </a:xfrm>
          <a:prstGeom prst="rect">
            <a:avLst/>
          </a:prstGeom>
          <a:solidFill>
            <a:srgbClr val="F26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Картинки по запросу patent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30" y="2243319"/>
            <a:ext cx="784391" cy="86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equipment icon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93" y="3232080"/>
            <a:ext cx="1032049" cy="10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apk-dl.com/detail/image/com.apps.balli.mywallet-w25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50" y="4427226"/>
            <a:ext cx="1018054" cy="101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11168" y="6359708"/>
            <a:ext cx="2133600" cy="365125"/>
          </a:xfrm>
        </p:spPr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771800" y="45204"/>
            <a:ext cx="6152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solidFill>
                  <a:schemeClr val="bg1"/>
                </a:solidFill>
              </a:rPr>
              <a:t>Использование займа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73" y="2204864"/>
            <a:ext cx="1367707" cy="78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2928958"/>
            <a:ext cx="1736251" cy="100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925" y="2149694"/>
            <a:ext cx="1554497" cy="99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08920"/>
            <a:ext cx="1646654" cy="86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128" y="4233292"/>
            <a:ext cx="21240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0" y="4192986"/>
            <a:ext cx="21240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215494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6426" y="1268760"/>
            <a:ext cx="2635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2601E"/>
                </a:solidFill>
              </a:rPr>
              <a:t>1</a:t>
            </a:r>
            <a:r>
              <a:rPr lang="en-US" sz="1600" dirty="0" smtClean="0">
                <a:solidFill>
                  <a:srgbClr val="C00000"/>
                </a:solidFill>
              </a:rPr>
              <a:t>.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/>
              <a:t>Подача резюме проекта через личный кабинет на сайте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083E8E"/>
                </a:solidFill>
              </a:rPr>
              <a:t>www.frp74.ru</a:t>
            </a:r>
            <a:endParaRPr lang="ru-RU" sz="1600" dirty="0">
              <a:solidFill>
                <a:srgbClr val="083E8E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531024" y="2514007"/>
            <a:ext cx="592704" cy="554953"/>
          </a:xfrm>
          <a:prstGeom prst="straightConnector1">
            <a:avLst/>
          </a:prstGeom>
          <a:noFill/>
          <a:ln w="38100" cap="flat" cmpd="sng" algn="ctr">
            <a:solidFill>
              <a:srgbClr val="083E8E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3" name="TextBox 12"/>
          <p:cNvSpPr txBox="1"/>
          <p:nvPr/>
        </p:nvSpPr>
        <p:spPr>
          <a:xfrm>
            <a:off x="2053204" y="2420888"/>
            <a:ext cx="2014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2601E"/>
                </a:solidFill>
              </a:rPr>
              <a:t>2.</a:t>
            </a:r>
            <a:r>
              <a:rPr lang="ru-RU" sz="1600" b="1" dirty="0" smtClean="0">
                <a:solidFill>
                  <a:srgbClr val="F2601E"/>
                </a:solidFill>
              </a:rPr>
              <a:t> </a:t>
            </a:r>
            <a:r>
              <a:rPr lang="ru-RU" sz="1600" dirty="0" smtClean="0"/>
              <a:t>Экспресс-оценка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707904" y="1268760"/>
            <a:ext cx="2380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2601E"/>
                </a:solidFill>
              </a:rPr>
              <a:t>3</a:t>
            </a:r>
            <a:r>
              <a:rPr lang="en-US" sz="1600" b="1" dirty="0" smtClean="0">
                <a:solidFill>
                  <a:srgbClr val="F2601E"/>
                </a:solidFill>
              </a:rPr>
              <a:t>.</a:t>
            </a:r>
            <a:r>
              <a:rPr lang="ru-RU" sz="1600" b="1" dirty="0" smtClean="0">
                <a:solidFill>
                  <a:srgbClr val="F2601E"/>
                </a:solidFill>
              </a:rPr>
              <a:t> </a:t>
            </a:r>
            <a:r>
              <a:rPr lang="ru-RU" sz="1600" dirty="0" smtClean="0"/>
              <a:t>Подготовка пакета  документов исполнителем</a:t>
            </a:r>
            <a:endParaRPr lang="ru-RU" sz="16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868144" y="2564904"/>
            <a:ext cx="681931" cy="369000"/>
          </a:xfrm>
          <a:prstGeom prst="straightConnector1">
            <a:avLst/>
          </a:prstGeom>
          <a:noFill/>
          <a:ln w="38100" cap="flat" cmpd="sng" algn="ctr">
            <a:solidFill>
              <a:srgbClr val="083E8E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6" name="TextBox 15"/>
          <p:cNvSpPr txBox="1"/>
          <p:nvPr/>
        </p:nvSpPr>
        <p:spPr>
          <a:xfrm>
            <a:off x="6516216" y="1268760"/>
            <a:ext cx="2555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2601E"/>
                </a:solidFill>
              </a:rPr>
              <a:t>4</a:t>
            </a:r>
            <a:r>
              <a:rPr lang="en-US" sz="1600" b="1" dirty="0" smtClean="0">
                <a:solidFill>
                  <a:srgbClr val="F2601E"/>
                </a:solidFill>
              </a:rPr>
              <a:t>.</a:t>
            </a:r>
            <a:r>
              <a:rPr lang="ru-RU" sz="1600" dirty="0" smtClean="0"/>
              <a:t>Комплексная экспертиза</a:t>
            </a:r>
            <a:endParaRPr lang="ru-RU" sz="16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5652120" y="2780928"/>
            <a:ext cx="792088" cy="432047"/>
          </a:xfrm>
          <a:prstGeom prst="straightConnector1">
            <a:avLst/>
          </a:prstGeom>
          <a:noFill/>
          <a:ln w="38100" cap="flat" cmpd="sng" algn="ctr">
            <a:solidFill>
              <a:srgbClr val="083E8E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8" name="Прямая со стрелкой 17"/>
          <p:cNvCxnSpPr/>
          <p:nvPr/>
        </p:nvCxnSpPr>
        <p:spPr>
          <a:xfrm>
            <a:off x="7737867" y="3802262"/>
            <a:ext cx="0" cy="575308"/>
          </a:xfrm>
          <a:prstGeom prst="straightConnector1">
            <a:avLst/>
          </a:prstGeom>
          <a:noFill/>
          <a:ln w="38100" cap="flat" cmpd="sng" algn="ctr">
            <a:solidFill>
              <a:srgbClr val="083E8E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9" name="TextBox 18"/>
          <p:cNvSpPr txBox="1"/>
          <p:nvPr/>
        </p:nvSpPr>
        <p:spPr>
          <a:xfrm>
            <a:off x="6876256" y="5364505"/>
            <a:ext cx="2195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2601E"/>
                </a:solidFill>
              </a:rPr>
              <a:t>5</a:t>
            </a:r>
            <a:r>
              <a:rPr lang="en-US" sz="1600" b="1" dirty="0" smtClean="0">
                <a:solidFill>
                  <a:srgbClr val="F2601E"/>
                </a:solidFill>
              </a:rPr>
              <a:t>.</a:t>
            </a:r>
            <a:r>
              <a:rPr lang="ru-RU" sz="1600" b="1" dirty="0" smtClean="0">
                <a:solidFill>
                  <a:srgbClr val="F2601E"/>
                </a:solidFill>
              </a:rPr>
              <a:t> </a:t>
            </a:r>
            <a:r>
              <a:rPr lang="ru-RU" sz="1600" dirty="0" smtClean="0"/>
              <a:t>Экспертный совет</a:t>
            </a:r>
          </a:p>
          <a:p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275856" y="5301208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2601E"/>
                </a:solidFill>
              </a:rPr>
              <a:t>6</a:t>
            </a:r>
            <a:r>
              <a:rPr lang="en-US" sz="1600" b="1" dirty="0" smtClean="0">
                <a:solidFill>
                  <a:srgbClr val="F2601E"/>
                </a:solidFill>
              </a:rPr>
              <a:t>.</a:t>
            </a:r>
            <a:r>
              <a:rPr lang="ru-RU" sz="1600" b="1" dirty="0" smtClean="0">
                <a:solidFill>
                  <a:srgbClr val="F2601E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Наблюдательный совет 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5894381" y="4793826"/>
            <a:ext cx="773119" cy="0"/>
          </a:xfrm>
          <a:prstGeom prst="straightConnector1">
            <a:avLst/>
          </a:prstGeom>
          <a:noFill/>
          <a:ln w="38100" cap="flat" cmpd="sng" algn="ctr">
            <a:solidFill>
              <a:srgbClr val="083E8E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2" name="Прямая со стрелкой 21"/>
          <p:cNvCxnSpPr/>
          <p:nvPr/>
        </p:nvCxnSpPr>
        <p:spPr>
          <a:xfrm flipH="1">
            <a:off x="2510334" y="4834923"/>
            <a:ext cx="816171" cy="0"/>
          </a:xfrm>
          <a:prstGeom prst="straightConnector1">
            <a:avLst/>
          </a:prstGeom>
          <a:noFill/>
          <a:ln w="38100" cap="flat" cmpd="sng" algn="ctr">
            <a:solidFill>
              <a:srgbClr val="083E8E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3" name="TextBox 22"/>
          <p:cNvSpPr txBox="1"/>
          <p:nvPr/>
        </p:nvSpPr>
        <p:spPr>
          <a:xfrm>
            <a:off x="395536" y="5373216"/>
            <a:ext cx="2099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2601E"/>
                </a:solidFill>
              </a:rPr>
              <a:t>7</a:t>
            </a:r>
            <a:r>
              <a:rPr lang="en-US" sz="1600" b="1" dirty="0" smtClean="0">
                <a:solidFill>
                  <a:srgbClr val="F2601E"/>
                </a:solidFill>
              </a:rPr>
              <a:t>.</a:t>
            </a:r>
            <a:r>
              <a:rPr lang="ru-RU" sz="1600" b="1" dirty="0" smtClean="0">
                <a:solidFill>
                  <a:srgbClr val="F2601E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Подписание договора займа</a:t>
            </a:r>
          </a:p>
          <a:p>
            <a:endParaRPr lang="ru-RU" sz="1600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7937495" y="3727886"/>
            <a:ext cx="1" cy="649684"/>
          </a:xfrm>
          <a:prstGeom prst="straightConnector1">
            <a:avLst/>
          </a:prstGeom>
          <a:noFill/>
          <a:ln w="38100" cap="flat" cmpd="sng" algn="ctr">
            <a:solidFill>
              <a:srgbClr val="083E8E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8" name="TextBox 27"/>
          <p:cNvSpPr txBox="1"/>
          <p:nvPr/>
        </p:nvSpPr>
        <p:spPr>
          <a:xfrm>
            <a:off x="2843808" y="44624"/>
            <a:ext cx="6152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solidFill>
                  <a:schemeClr val="bg1"/>
                </a:solidFill>
              </a:rPr>
              <a:t>Порядок выдачи займов</a:t>
            </a:r>
          </a:p>
          <a:p>
            <a:pPr algn="r"/>
            <a:r>
              <a:rPr lang="ru-RU" sz="2200" b="1" dirty="0" smtClean="0">
                <a:solidFill>
                  <a:schemeClr val="bg1"/>
                </a:solidFill>
              </a:rPr>
              <a:t>региональным Фондом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3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11168" y="6359708"/>
            <a:ext cx="2133600" cy="365125"/>
          </a:xfrm>
        </p:spPr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8220290"/>
              </p:ext>
            </p:extLst>
          </p:nvPr>
        </p:nvGraphicFramePr>
        <p:xfrm>
          <a:off x="457200" y="1494680"/>
          <a:ext cx="8229600" cy="5246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0840623"/>
              </p:ext>
            </p:extLst>
          </p:nvPr>
        </p:nvGraphicFramePr>
        <p:xfrm>
          <a:off x="457200" y="3789040"/>
          <a:ext cx="3682752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43808" y="44624"/>
            <a:ext cx="6152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solidFill>
                  <a:schemeClr val="bg1"/>
                </a:solidFill>
              </a:rPr>
              <a:t>Перечень документов по программе </a:t>
            </a:r>
          </a:p>
          <a:p>
            <a:pPr algn="r"/>
            <a:r>
              <a:rPr lang="ru-RU" sz="2200" b="1" dirty="0" smtClean="0">
                <a:solidFill>
                  <a:schemeClr val="bg1"/>
                </a:solidFill>
              </a:rPr>
              <a:t>«Совместные займы»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11168" y="6359708"/>
            <a:ext cx="2133600" cy="365125"/>
          </a:xfrm>
        </p:spPr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67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4206</TotalTime>
  <Words>923</Words>
  <Application>Microsoft Office PowerPoint</Application>
  <PresentationFormat>Экран (4:3)</PresentationFormat>
  <Paragraphs>223</Paragraphs>
  <Slides>16</Slides>
  <Notes>3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Поддержка промышленных предприятий в 2017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Сергей Геннадьевич Казаков</cp:lastModifiedBy>
  <cp:revision>128</cp:revision>
  <dcterms:created xsi:type="dcterms:W3CDTF">2016-06-20T07:59:32Z</dcterms:created>
  <dcterms:modified xsi:type="dcterms:W3CDTF">2017-08-22T13:44:06Z</dcterms:modified>
</cp:coreProperties>
</file>