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2"/>
  </p:notesMasterIdLst>
  <p:handoutMasterIdLst>
    <p:handoutMasterId r:id="rId33"/>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31" r:id="rId14"/>
    <p:sldId id="1432" r:id="rId15"/>
    <p:sldId id="1433" r:id="rId16"/>
    <p:sldId id="1378" r:id="rId17"/>
    <p:sldId id="1362" r:id="rId18"/>
    <p:sldId id="1398" r:id="rId19"/>
    <p:sldId id="1392" r:id="rId20"/>
    <p:sldId id="1400" r:id="rId21"/>
    <p:sldId id="1415" r:id="rId22"/>
    <p:sldId id="1417" r:id="rId23"/>
    <p:sldId id="1428" r:id="rId24"/>
    <p:sldId id="1429" r:id="rId25"/>
    <p:sldId id="1436" r:id="rId26"/>
    <p:sldId id="1437" r:id="rId27"/>
    <p:sldId id="1438" r:id="rId28"/>
    <p:sldId id="1440" r:id="rId29"/>
    <p:sldId id="1441" r:id="rId30"/>
    <p:sldId id="1366" r:id="rId31"/>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209" autoAdjust="0"/>
  </p:normalViewPr>
  <p:slideViewPr>
    <p:cSldViewPr snapToGrid="0" showGuides="1">
      <p:cViewPr varScale="1">
        <p:scale>
          <a:sx n="92" d="100"/>
          <a:sy n="92" d="100"/>
        </p:scale>
        <p:origin x="1068" y="84"/>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11/14/2017</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11/14/2017</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263590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19</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29</a:t>
            </a:fld>
            <a:endParaRPr lang="en-GB" dirty="0"/>
          </a:p>
        </p:txBody>
      </p:sp>
    </p:spTree>
    <p:extLst>
      <p:ext uri="{BB962C8B-B14F-4D97-AF65-F5344CB8AC3E}">
        <p14:creationId xmlns:p14="http://schemas.microsoft.com/office/powerpoint/2010/main" val="143927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30</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14.11.2017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2640289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 id="2147483925" r:id="rId5"/>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a:t>
            </a:r>
            <a:r>
              <a:rPr lang="ru-RU" sz="2000">
                <a:latin typeface="Arial Narrow" panose="020B0606020202030204" pitchFamily="34" charset="0"/>
              </a:rPr>
              <a:t>, </a:t>
            </a:r>
            <a:r>
              <a:rPr lang="ru-RU" sz="2000" smtClean="0">
                <a:latin typeface="Arial Narrow" panose="020B0606020202030204" pitchFamily="34" charset="0"/>
              </a:rPr>
              <a:t>2017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7" y="6315967"/>
            <a:ext cx="5896515" cy="1228794"/>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5922816" y="6702137"/>
            <a:ext cx="176646" cy="1205346"/>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6157317" y="6673644"/>
            <a:ext cx="1833292" cy="1200329"/>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7" name="TextBox 26"/>
          <p:cNvSpPr txBox="1"/>
          <p:nvPr/>
        </p:nvSpPr>
        <p:spPr>
          <a:xfrm>
            <a:off x="8113938" y="6644235"/>
            <a:ext cx="4355744" cy="1200329"/>
          </a:xfrm>
          <a:prstGeom prst="rect">
            <a:avLst/>
          </a:prstGeom>
          <a:noFill/>
        </p:spPr>
        <p:txBody>
          <a:bodyPr wrap="none" rtlCol="0">
            <a:spAutoFit/>
          </a:bodyPr>
          <a:lstStyle/>
          <a:p>
            <a:r>
              <a:rPr lang="ru-RU" sz="1800" dirty="0" smtClean="0"/>
              <a:t>Аккредитованный банк</a:t>
            </a:r>
            <a:r>
              <a:rPr lang="ru-RU" sz="1800" dirty="0"/>
              <a:t>: ВТБ 24 (ПАО)</a:t>
            </a:r>
          </a:p>
          <a:p>
            <a:r>
              <a:rPr lang="ru-RU" sz="1800" dirty="0" smtClean="0"/>
              <a:t>Готовятся к аккредитации:</a:t>
            </a:r>
          </a:p>
          <a:p>
            <a:r>
              <a:rPr lang="ru-RU" sz="1800" dirty="0"/>
              <a:t>   </a:t>
            </a:r>
            <a:r>
              <a:rPr lang="ru-RU" sz="1800" dirty="0" smtClean="0"/>
              <a:t>          - </a:t>
            </a:r>
            <a:r>
              <a:rPr lang="ru-RU" sz="1800" dirty="0"/>
              <a:t>ПАО "АК БАРС" Банк</a:t>
            </a:r>
          </a:p>
          <a:p>
            <a:r>
              <a:rPr lang="ru-RU" sz="1800" dirty="0"/>
              <a:t>  </a:t>
            </a:r>
            <a:r>
              <a:rPr lang="ru-RU" sz="1800" dirty="0" smtClean="0"/>
              <a:t>           </a:t>
            </a:r>
            <a:r>
              <a:rPr lang="ru-RU" sz="1800" dirty="0"/>
              <a:t>- </a:t>
            </a:r>
            <a:r>
              <a:rPr lang="ru-RU" sz="1800" dirty="0" smtClean="0"/>
              <a:t>ПАО Банк Зенит</a:t>
            </a:r>
            <a:endParaRPr lang="ru-RU" sz="1800"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6042" y="572288"/>
            <a:ext cx="8827415" cy="698685"/>
          </a:xfrm>
        </p:spPr>
        <p:txBody>
          <a:bodyPr/>
          <a:lstStyle/>
          <a:p>
            <a:pPr algn="ctr"/>
            <a:r>
              <a:rPr lang="ru-RU" dirty="0"/>
              <a:t>Условия </a:t>
            </a:r>
            <a:r>
              <a:rPr lang="ru-RU" dirty="0" smtClean="0"/>
              <a:t>предоставления </a:t>
            </a:r>
            <a:r>
              <a:rPr lang="ru-RU" dirty="0"/>
              <a:t>гарантий для субъектов </a:t>
            </a:r>
            <a:r>
              <a:rPr lang="ru-RU" dirty="0" smtClean="0"/>
              <a:t>МСП, </a:t>
            </a:r>
            <a:r>
              <a:rPr lang="ru-RU" dirty="0"/>
              <a:t>реализующих </a:t>
            </a:r>
            <a:r>
              <a:rPr lang="ru-RU" dirty="0" err="1" smtClean="0"/>
              <a:t>стартап</a:t>
            </a:r>
            <a:r>
              <a:rPr lang="ru-RU" dirty="0" smtClean="0"/>
              <a:t> проекты </a:t>
            </a:r>
            <a:r>
              <a:rPr lang="ru-RU" dirty="0"/>
              <a:t>в приоритетных отраслях экономики</a:t>
            </a:r>
          </a:p>
        </p:txBody>
      </p:sp>
      <p:cxnSp>
        <p:nvCxnSpPr>
          <p:cNvPr id="8" name="Прямая соединительная линия 7"/>
          <p:cNvCxnSpPr/>
          <p:nvPr/>
        </p:nvCxnSpPr>
        <p:spPr>
          <a:xfrm>
            <a:off x="375081" y="1819852"/>
            <a:ext cx="5509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8" y="1447026"/>
            <a:ext cx="5522537" cy="369332"/>
          </a:xfrm>
          <a:prstGeom prst="rect">
            <a:avLst/>
          </a:prstGeom>
          <a:noFill/>
        </p:spPr>
        <p:txBody>
          <a:bodyPr wrap="square" rtlCol="0">
            <a:spAutoFit/>
          </a:bodyPr>
          <a:lstStyle/>
          <a:p>
            <a:r>
              <a:rPr lang="ru-RU" sz="1800" b="1" dirty="0" smtClean="0"/>
              <a:t>Общая информация</a:t>
            </a:r>
            <a:endParaRPr lang="ru-RU" sz="1800" b="1" dirty="0"/>
          </a:p>
        </p:txBody>
      </p:sp>
      <p:cxnSp>
        <p:nvCxnSpPr>
          <p:cNvPr id="81" name="Прямая соединительная линия 80"/>
          <p:cNvCxnSpPr/>
          <p:nvPr/>
        </p:nvCxnSpPr>
        <p:spPr>
          <a:xfrm>
            <a:off x="6524869" y="1819852"/>
            <a:ext cx="57427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12056"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3" name="Прямоугольник 2"/>
          <p:cNvSpPr/>
          <p:nvPr/>
        </p:nvSpPr>
        <p:spPr>
          <a:xfrm>
            <a:off x="1846026" y="4064592"/>
            <a:ext cx="4038780" cy="3849259"/>
          </a:xfrm>
          <a:prstGeom prst="rect">
            <a:avLst/>
          </a:prstGeom>
        </p:spPr>
        <p:txBody>
          <a:bodyPr wrap="square">
            <a:spAutoFit/>
          </a:bodyPr>
          <a:lstStyle/>
          <a:p>
            <a:pPr marL="177800" lvl="0" indent="-177800" algn="just">
              <a:lnSpc>
                <a:spcPct val="106000"/>
              </a:lnSpc>
              <a:spcBef>
                <a:spcPts val="400"/>
              </a:spcBef>
              <a:buClr>
                <a:schemeClr val="tx1"/>
              </a:buClr>
              <a:buFont typeface="Arial" panose="020B0604020202020204" pitchFamily="34" charset="0"/>
              <a:buChar char="•"/>
              <a:defRPr/>
            </a:pPr>
            <a:r>
              <a:rPr lang="ru-RU" sz="1400" dirty="0" smtClean="0"/>
              <a:t>Высокотехнологичный и/или инновационный характер проекта, выраженный в </a:t>
            </a:r>
            <a:r>
              <a:rPr lang="ru-RU" sz="1400" dirty="0"/>
              <a:t>сфере </a:t>
            </a:r>
            <a:r>
              <a:rPr lang="ru-RU" sz="1400" dirty="0" smtClean="0"/>
              <a:t>деятельности компании или использования оборудования, позволяющего вывести на рынок новый </a:t>
            </a:r>
            <a:r>
              <a:rPr lang="ru-RU" sz="1400" dirty="0"/>
              <a:t>продукт или </a:t>
            </a:r>
            <a:r>
              <a:rPr lang="ru-RU" sz="1400" dirty="0" smtClean="0"/>
              <a:t>продукт, </a:t>
            </a:r>
            <a:r>
              <a:rPr lang="ru-RU" sz="1400" dirty="0"/>
              <a:t>обладающий более высокими/привлекательными качествами по сравнению с существующими аналогичными продуктами на рынке. </a:t>
            </a:r>
            <a:endParaRPr lang="ru-RU" sz="1400" dirty="0" smtClean="0"/>
          </a:p>
          <a:p>
            <a:pPr marL="177800" lvl="0" indent="-177800" algn="just">
              <a:lnSpc>
                <a:spcPct val="106000"/>
              </a:lnSpc>
              <a:spcBef>
                <a:spcPts val="400"/>
              </a:spcBef>
              <a:buClr>
                <a:schemeClr val="tx1"/>
              </a:buClr>
              <a:buFont typeface="Arial" panose="020B0604020202020204" pitchFamily="34" charset="0"/>
              <a:buChar char="•"/>
              <a:defRPr/>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a:p>
            <a:pPr marL="177800" lvl="0" indent="-177800" algn="just">
              <a:lnSpc>
                <a:spcPct val="106000"/>
              </a:lnSpc>
              <a:spcBef>
                <a:spcPts val="400"/>
              </a:spcBef>
              <a:buClr>
                <a:schemeClr val="tx1"/>
              </a:buClr>
              <a:buFont typeface="Arial" panose="020B0604020202020204" pitchFamily="34" charset="0"/>
              <a:buChar char="•"/>
              <a:defRPr/>
            </a:pPr>
            <a:r>
              <a:rPr lang="ru-RU" sz="1400" dirty="0" smtClean="0"/>
              <a:t>Отсутствие обязательного условия о наличии действующего бизнеса у инициатора проекта.</a:t>
            </a:r>
          </a:p>
        </p:txBody>
      </p:sp>
      <p:sp>
        <p:nvSpPr>
          <p:cNvPr id="66" name="Freeform 21"/>
          <p:cNvSpPr>
            <a:spLocks noChangeAspect="1"/>
          </p:cNvSpPr>
          <p:nvPr/>
        </p:nvSpPr>
        <p:spPr bwMode="auto">
          <a:xfrm>
            <a:off x="599531" y="2060264"/>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7" name="Прямоугольник 66"/>
          <p:cNvSpPr/>
          <p:nvPr/>
        </p:nvSpPr>
        <p:spPr>
          <a:xfrm>
            <a:off x="1848840" y="2434039"/>
            <a:ext cx="4035965" cy="1507113"/>
          </a:xfrm>
          <a:prstGeom prst="rect">
            <a:avLst/>
          </a:prstGeom>
        </p:spPr>
        <p:txBody>
          <a:bodyPr wrap="square" lIns="72000" tIns="108000" rIns="36000" bIns="0" anchor="t">
            <a:noAutofit/>
          </a:bodyPr>
          <a:lstStyle/>
          <a:p>
            <a:pPr algn="just" defTabSz="957263">
              <a:lnSpc>
                <a:spcPct val="106000"/>
              </a:lnSpc>
              <a:spcBef>
                <a:spcPts val="300"/>
              </a:spcBef>
            </a:pPr>
            <a:r>
              <a:rPr lang="ru-RU" sz="1400" dirty="0"/>
              <a:t>Субъекты </a:t>
            </a:r>
            <a:r>
              <a:rPr lang="ru-RU" sz="1400" dirty="0" smtClean="0"/>
              <a:t>малого и среднего предпринимательства, </a:t>
            </a:r>
            <a:r>
              <a:rPr lang="ru-RU" sz="1400" dirty="0"/>
              <a:t>реализующие </a:t>
            </a:r>
            <a:r>
              <a:rPr lang="ru-RU" sz="1400" dirty="0" smtClean="0"/>
              <a:t>высокотехнологичные проекты в </a:t>
            </a:r>
            <a:r>
              <a:rPr lang="ru-RU" sz="1400" dirty="0"/>
              <a:t>приоритетных отраслях </a:t>
            </a:r>
            <a:r>
              <a:rPr lang="ru-RU" sz="1400" dirty="0" smtClean="0"/>
              <a:t>экономики, соответствующие следующим требованиям (</a:t>
            </a:r>
            <a:r>
              <a:rPr lang="ru-RU" sz="1400" dirty="0" err="1" smtClean="0"/>
              <a:t>стартап</a:t>
            </a:r>
            <a:r>
              <a:rPr lang="ru-RU" sz="1400" dirty="0" smtClean="0"/>
              <a:t> проекты):</a:t>
            </a:r>
            <a:endParaRPr lang="ru-RU" sz="1400" dirty="0"/>
          </a:p>
        </p:txBody>
      </p:sp>
      <p:sp>
        <p:nvSpPr>
          <p:cNvPr id="68" name="TextBox 67"/>
          <p:cNvSpPr txBox="1"/>
          <p:nvPr/>
        </p:nvSpPr>
        <p:spPr>
          <a:xfrm>
            <a:off x="362268" y="3045583"/>
            <a:ext cx="1465375" cy="830997"/>
          </a:xfrm>
          <a:prstGeom prst="rect">
            <a:avLst/>
          </a:prstGeom>
          <a:noFill/>
        </p:spPr>
        <p:txBody>
          <a:bodyPr wrap="square" rtlCol="0">
            <a:spAutoFit/>
          </a:bodyPr>
          <a:lstStyle/>
          <a:p>
            <a:pPr algn="ctr"/>
            <a:r>
              <a:rPr lang="ru-RU" sz="1600" b="1" dirty="0" smtClean="0">
                <a:solidFill>
                  <a:srgbClr val="1F4E79"/>
                </a:solidFill>
              </a:rPr>
              <a:t>Профиль инициатора проекта</a:t>
            </a:r>
            <a:endParaRPr lang="ru-RU" sz="1600" b="1" dirty="0">
              <a:solidFill>
                <a:srgbClr val="1F4E79"/>
              </a:solidFill>
            </a:endParaRPr>
          </a:p>
        </p:txBody>
      </p:sp>
      <p:sp>
        <p:nvSpPr>
          <p:cNvPr id="13" name="Скругленный прямоугольник 12"/>
          <p:cNvSpPr/>
          <p:nvPr/>
        </p:nvSpPr>
        <p:spPr>
          <a:xfrm>
            <a:off x="6601126" y="2108161"/>
            <a:ext cx="5653577" cy="5030393"/>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grpSp>
        <p:nvGrpSpPr>
          <p:cNvPr id="9" name="Группа 8"/>
          <p:cNvGrpSpPr/>
          <p:nvPr/>
        </p:nvGrpSpPr>
        <p:grpSpPr>
          <a:xfrm>
            <a:off x="6601126" y="3315557"/>
            <a:ext cx="5653577" cy="621580"/>
            <a:chOff x="6601126" y="2281980"/>
            <a:chExt cx="5653577" cy="621580"/>
          </a:xfrm>
        </p:grpSpPr>
        <p:sp>
          <p:nvSpPr>
            <p:cNvPr id="15" name="Прямоугольник 14"/>
            <p:cNvSpPr/>
            <p:nvPr/>
          </p:nvSpPr>
          <p:spPr>
            <a:xfrm>
              <a:off x="6601126" y="2390861"/>
              <a:ext cx="2413973" cy="374518"/>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800" b="1" kern="0" dirty="0">
                  <a:solidFill>
                    <a:srgbClr val="1F497D">
                      <a:lumMod val="50000"/>
                    </a:srgbClr>
                  </a:solidFill>
                  <a:latin typeface="Arial Narrow" panose="020B0606020202030204" pitchFamily="34" charset="0"/>
                  <a:cs typeface="+mn-cs"/>
                </a:rPr>
                <a:t>Срок </a:t>
              </a:r>
              <a:r>
                <a:rPr lang="ru-RU" sz="1800" b="1" kern="0" dirty="0" smtClean="0">
                  <a:solidFill>
                    <a:srgbClr val="1F497D">
                      <a:lumMod val="50000"/>
                    </a:srgbClr>
                  </a:solidFill>
                  <a:latin typeface="Arial Narrow" panose="020B0606020202030204" pitchFamily="34" charset="0"/>
                  <a:cs typeface="+mn-cs"/>
                </a:rPr>
                <a:t>гарантии</a:t>
              </a:r>
              <a:endParaRPr lang="ru-RU" sz="18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015099" y="2388611"/>
              <a:ext cx="3239604" cy="374518"/>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2000" kern="0" dirty="0">
                  <a:solidFill>
                    <a:srgbClr val="1F497D">
                      <a:lumMod val="50000"/>
                    </a:srgbClr>
                  </a:solidFill>
                  <a:latin typeface="Arial Narrow" panose="020B0606020202030204" pitchFamily="34" charset="0"/>
                  <a:cs typeface="+mn-cs"/>
                </a:rPr>
                <a:t>до 15 лет </a:t>
              </a:r>
              <a:endParaRPr lang="ru-RU" sz="20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015099" y="2281980"/>
              <a:ext cx="0" cy="62158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7" name="Группа 6"/>
          <p:cNvGrpSpPr/>
          <p:nvPr/>
        </p:nvGrpSpPr>
        <p:grpSpPr>
          <a:xfrm>
            <a:off x="6601126" y="4269839"/>
            <a:ext cx="5653577" cy="734215"/>
            <a:chOff x="6601126" y="3002119"/>
            <a:chExt cx="5653577" cy="734215"/>
          </a:xfrm>
        </p:grpSpPr>
        <p:sp>
          <p:nvSpPr>
            <p:cNvPr id="18" name="Прямоугольник 17"/>
            <p:cNvSpPr/>
            <p:nvPr/>
          </p:nvSpPr>
          <p:spPr>
            <a:xfrm>
              <a:off x="6601126" y="3006504"/>
              <a:ext cx="2413973" cy="72983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800" b="1" kern="0" dirty="0">
                  <a:solidFill>
                    <a:srgbClr val="1F497D">
                      <a:lumMod val="50000"/>
                    </a:srgbClr>
                  </a:solidFill>
                  <a:latin typeface="Arial Narrow" panose="020B0606020202030204" pitchFamily="34" charset="0"/>
                  <a:cs typeface="+mn-cs"/>
                </a:rPr>
                <a:t>Вознаграждение за </a:t>
              </a:r>
              <a:r>
                <a:rPr lang="ru-RU" sz="1800" b="1" kern="0" dirty="0" smtClean="0">
                  <a:solidFill>
                    <a:srgbClr val="1F497D">
                      <a:lumMod val="50000"/>
                    </a:srgbClr>
                  </a:solidFill>
                  <a:latin typeface="Arial Narrow" panose="020B0606020202030204" pitchFamily="34" charset="0"/>
                  <a:cs typeface="+mn-cs"/>
                </a:rPr>
                <a:t>гарантию</a:t>
              </a:r>
              <a:endParaRPr lang="ru-RU" sz="18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015099" y="3002119"/>
              <a:ext cx="3239604" cy="72983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2000" kern="0" dirty="0" smtClean="0">
                  <a:solidFill>
                    <a:srgbClr val="1F497D">
                      <a:lumMod val="50000"/>
                    </a:srgbClr>
                  </a:solidFill>
                  <a:latin typeface="Arial Narrow" panose="020B0606020202030204" pitchFamily="34" charset="0"/>
                  <a:cs typeface="+mn-cs"/>
                </a:rPr>
                <a:t>0,75</a:t>
              </a:r>
              <a:r>
                <a:rPr lang="ru-RU" sz="2000" kern="0" dirty="0">
                  <a:solidFill>
                    <a:srgbClr val="1F497D">
                      <a:lumMod val="50000"/>
                    </a:srgbClr>
                  </a:solidFill>
                  <a:latin typeface="Arial Narrow" panose="020B0606020202030204" pitchFamily="34" charset="0"/>
                  <a:cs typeface="+mn-cs"/>
                </a:rPr>
                <a:t>%</a:t>
              </a:r>
              <a:r>
                <a:rPr lang="ru-RU" sz="1400" kern="0" dirty="0">
                  <a:solidFill>
                    <a:srgbClr val="1F497D">
                      <a:lumMod val="50000"/>
                    </a:srgbClr>
                  </a:solidFill>
                  <a:latin typeface="Arial Narrow" panose="020B0606020202030204" pitchFamily="34" charset="0"/>
                  <a:cs typeface="+mn-cs"/>
                </a:rPr>
                <a:t> </a:t>
              </a:r>
              <a:r>
                <a:rPr lang="ru-RU" sz="2000" kern="0" dirty="0">
                  <a:solidFill>
                    <a:srgbClr val="1F497D">
                      <a:lumMod val="50000"/>
                    </a:srgbClr>
                  </a:solidFill>
                  <a:latin typeface="Arial Narrow" panose="020B0606020202030204" pitchFamily="34" charset="0"/>
                  <a:cs typeface="+mn-cs"/>
                </a:rPr>
                <a:t>годовых</a:t>
              </a:r>
              <a:r>
                <a:rPr lang="ru-RU" sz="1400" kern="0" dirty="0">
                  <a:solidFill>
                    <a:srgbClr val="1F497D">
                      <a:lumMod val="50000"/>
                    </a:srgbClr>
                  </a:solidFill>
                  <a:latin typeface="Arial Narrow" panose="020B0606020202030204" pitchFamily="34" charset="0"/>
                  <a:cs typeface="+mn-cs"/>
                </a:rPr>
                <a:t> </a:t>
              </a:r>
              <a:endParaRPr lang="ru-RU" sz="14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от </a:t>
              </a:r>
              <a:r>
                <a:rPr lang="ru-RU" sz="16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015099" y="3002119"/>
              <a:ext cx="0" cy="72983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6601126" y="5336756"/>
            <a:ext cx="5653577" cy="551627"/>
            <a:chOff x="6601126" y="3973074"/>
            <a:chExt cx="5653577" cy="551627"/>
          </a:xfrm>
        </p:grpSpPr>
        <p:sp>
          <p:nvSpPr>
            <p:cNvPr id="21" name="Прямоугольник 20"/>
            <p:cNvSpPr/>
            <p:nvPr/>
          </p:nvSpPr>
          <p:spPr>
            <a:xfrm>
              <a:off x="6601126" y="3976369"/>
              <a:ext cx="2413973" cy="548332"/>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8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015099" y="3973074"/>
              <a:ext cx="3239604" cy="548332"/>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015099" y="3973074"/>
              <a:ext cx="0" cy="54833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6601126" y="2410296"/>
            <a:ext cx="5653577" cy="572559"/>
            <a:chOff x="6601126" y="4761441"/>
            <a:chExt cx="5653577" cy="572559"/>
          </a:xfrm>
        </p:grpSpPr>
        <p:sp>
          <p:nvSpPr>
            <p:cNvPr id="24" name="Прямоугольник 23"/>
            <p:cNvSpPr/>
            <p:nvPr/>
          </p:nvSpPr>
          <p:spPr>
            <a:xfrm>
              <a:off x="6601126" y="4770839"/>
              <a:ext cx="2413973" cy="563161"/>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800" b="1" kern="0" dirty="0">
                  <a:solidFill>
                    <a:srgbClr val="1F497D">
                      <a:lumMod val="50000"/>
                    </a:srgbClr>
                  </a:solidFill>
                  <a:latin typeface="Arial Narrow" panose="020B0606020202030204" pitchFamily="34" charset="0"/>
                  <a:cs typeface="+mn-cs"/>
                </a:rPr>
                <a:t>Сумма </a:t>
              </a:r>
              <a:r>
                <a:rPr lang="ru-RU" sz="1800" b="1" kern="0" dirty="0" smtClean="0">
                  <a:solidFill>
                    <a:srgbClr val="1F497D">
                      <a:lumMod val="50000"/>
                    </a:srgbClr>
                  </a:solidFill>
                  <a:latin typeface="Arial Narrow" panose="020B0606020202030204" pitchFamily="34" charset="0"/>
                  <a:cs typeface="+mn-cs"/>
                </a:rPr>
                <a:t>гарантии</a:t>
              </a:r>
              <a:endParaRPr lang="ru-RU" sz="18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015099" y="4761441"/>
              <a:ext cx="3239604" cy="47095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a:solidFill>
                    <a:srgbClr val="1F497D">
                      <a:lumMod val="50000"/>
                    </a:srgbClr>
                  </a:solidFill>
                  <a:latin typeface="Arial Narrow" panose="020B0606020202030204" pitchFamily="34" charset="0"/>
                  <a:cs typeface="+mn-cs"/>
                </a:rPr>
                <a:t>От </a:t>
              </a:r>
              <a:r>
                <a:rPr lang="ru-RU" sz="2000" kern="0" smtClean="0">
                  <a:solidFill>
                    <a:srgbClr val="1F497D">
                      <a:lumMod val="50000"/>
                    </a:srgbClr>
                  </a:solidFill>
                  <a:latin typeface="Arial Narrow" panose="020B0606020202030204" pitchFamily="34" charset="0"/>
                  <a:cs typeface="+mn-cs"/>
                </a:rPr>
                <a:t>50 </a:t>
              </a:r>
              <a:r>
                <a:rPr lang="ru-RU" sz="2000" kern="0" dirty="0">
                  <a:solidFill>
                    <a:srgbClr val="1F497D">
                      <a:lumMod val="50000"/>
                    </a:srgbClr>
                  </a:solidFill>
                  <a:latin typeface="Arial Narrow" panose="020B0606020202030204" pitchFamily="34" charset="0"/>
                  <a:cs typeface="+mn-cs"/>
                </a:rPr>
                <a:t>млн рублей </a:t>
              </a:r>
              <a:r>
                <a:rPr lang="ru-RU" sz="2000" kern="0" dirty="0" smtClean="0">
                  <a:solidFill>
                    <a:srgbClr val="1F497D">
                      <a:lumMod val="50000"/>
                    </a:srgbClr>
                  </a:solidFill>
                  <a:latin typeface="Arial Narrow" panose="020B0606020202030204" pitchFamily="34" charset="0"/>
                  <a:cs typeface="+mn-cs"/>
                </a:rPr>
                <a:t/>
              </a:r>
              <a:br>
                <a:rPr lang="ru-RU" sz="2000" kern="0" dirty="0" smtClean="0">
                  <a:solidFill>
                    <a:srgbClr val="1F497D">
                      <a:lumMod val="50000"/>
                    </a:srgbClr>
                  </a:solidFill>
                  <a:latin typeface="Arial Narrow" panose="020B0606020202030204" pitchFamily="34" charset="0"/>
                  <a:cs typeface="+mn-cs"/>
                </a:rPr>
              </a:br>
              <a:r>
                <a:rPr lang="ru-RU" sz="1600" kern="0" dirty="0" smtClean="0">
                  <a:solidFill>
                    <a:srgbClr val="1F497D">
                      <a:lumMod val="50000"/>
                    </a:srgbClr>
                  </a:solidFill>
                  <a:latin typeface="Arial Narrow" panose="020B0606020202030204" pitchFamily="34" charset="0"/>
                  <a:cs typeface="+mn-cs"/>
                </a:rPr>
                <a:t>до </a:t>
              </a:r>
              <a:r>
                <a:rPr lang="ru-RU" sz="2000" kern="0" dirty="0">
                  <a:solidFill>
                    <a:srgbClr val="1F497D">
                      <a:lumMod val="50000"/>
                    </a:srgbClr>
                  </a:solidFill>
                  <a:latin typeface="Arial Narrow" panose="020B0606020202030204" pitchFamily="34" charset="0"/>
                  <a:cs typeface="+mn-cs"/>
                </a:rPr>
                <a:t>500 млн </a:t>
              </a:r>
              <a:r>
                <a:rPr lang="ru-RU" sz="2000" kern="0" dirty="0" smtClean="0">
                  <a:solidFill>
                    <a:srgbClr val="1F497D">
                      <a:lumMod val="50000"/>
                    </a:srgbClr>
                  </a:solidFill>
                  <a:latin typeface="Arial Narrow" panose="020B0606020202030204" pitchFamily="34" charset="0"/>
                  <a:cs typeface="+mn-cs"/>
                </a:rPr>
                <a:t>рублей</a:t>
              </a:r>
              <a:endParaRPr lang="ru-RU" sz="20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015099" y="4761441"/>
              <a:ext cx="0" cy="57255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6601126" y="6119631"/>
            <a:ext cx="5666449" cy="729830"/>
            <a:chOff x="6601126" y="5392941"/>
            <a:chExt cx="5666449" cy="729830"/>
          </a:xfrm>
        </p:grpSpPr>
        <p:sp>
          <p:nvSpPr>
            <p:cNvPr id="27" name="Прямоугольник 26"/>
            <p:cNvSpPr/>
            <p:nvPr/>
          </p:nvSpPr>
          <p:spPr>
            <a:xfrm>
              <a:off x="6601126" y="5496645"/>
              <a:ext cx="2413973" cy="374518"/>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8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015098" y="5494395"/>
              <a:ext cx="3252477" cy="505392"/>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015099" y="5392941"/>
              <a:ext cx="0" cy="72983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362268" y="5044368"/>
            <a:ext cx="1465375" cy="584775"/>
          </a:xfrm>
          <a:prstGeom prst="rect">
            <a:avLst/>
          </a:prstGeom>
          <a:noFill/>
        </p:spPr>
        <p:txBody>
          <a:bodyPr wrap="square" rtlCol="0">
            <a:spAutoFit/>
          </a:bodyPr>
          <a:lstStyle/>
          <a:p>
            <a:pPr algn="ctr"/>
            <a:r>
              <a:rPr lang="ru-RU" sz="1600" b="1" dirty="0" smtClean="0">
                <a:solidFill>
                  <a:srgbClr val="1F4E79"/>
                </a:solidFill>
              </a:rPr>
              <a:t>Требования к проекту</a:t>
            </a:r>
            <a:endParaRPr lang="ru-RU" sz="1600" b="1" dirty="0">
              <a:solidFill>
                <a:srgbClr val="1F4E79"/>
              </a:solidFill>
            </a:endParaRPr>
          </a:p>
        </p:txBody>
      </p:sp>
      <p:grpSp>
        <p:nvGrpSpPr>
          <p:cNvPr id="48" name="Group 1462"/>
          <p:cNvGrpSpPr/>
          <p:nvPr/>
        </p:nvGrpSpPr>
        <p:grpSpPr>
          <a:xfrm>
            <a:off x="746265" y="4179488"/>
            <a:ext cx="697380" cy="759618"/>
            <a:chOff x="2489201" y="17492663"/>
            <a:chExt cx="379413" cy="500063"/>
          </a:xfrm>
          <a:solidFill>
            <a:srgbClr val="1F4E79"/>
          </a:solidFill>
        </p:grpSpPr>
        <p:sp>
          <p:nvSpPr>
            <p:cNvPr id="49"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0"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2"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3"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4"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cxnSp>
        <p:nvCxnSpPr>
          <p:cNvPr id="5" name="Прямая соединительная линия 4"/>
          <p:cNvCxnSpPr/>
          <p:nvPr/>
        </p:nvCxnSpPr>
        <p:spPr>
          <a:xfrm>
            <a:off x="375081" y="3937137"/>
            <a:ext cx="5509724"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
        <p:nvSpPr>
          <p:cNvPr id="46" name="TextBox 4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13</a:t>
            </a:r>
            <a:endParaRPr lang="ru-RU" sz="1400" dirty="0">
              <a:latin typeface="Arial Narrow" panose="020B0606020202030204" pitchFamily="34" charset="0"/>
            </a:endParaRPr>
          </a:p>
        </p:txBody>
      </p:sp>
    </p:spTree>
    <p:extLst>
      <p:ext uri="{BB962C8B-B14F-4D97-AF65-F5344CB8AC3E}">
        <p14:creationId xmlns:p14="http://schemas.microsoft.com/office/powerpoint/2010/main" val="206109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9307" y="434277"/>
            <a:ext cx="8827415" cy="698685"/>
          </a:xfrm>
        </p:spPr>
        <p:txBody>
          <a:bodyPr/>
          <a:lstStyle/>
          <a:p>
            <a:pPr algn="ctr"/>
            <a:r>
              <a:rPr lang="ru-RU" dirty="0"/>
              <a:t>Приоритетные </a:t>
            </a:r>
            <a:r>
              <a:rPr lang="ru-RU" dirty="0" smtClean="0"/>
              <a:t>отрасли предоставления гарантий </a:t>
            </a:r>
            <a:br>
              <a:rPr lang="ru-RU" dirty="0" smtClean="0"/>
            </a:br>
            <a:r>
              <a:rPr lang="ru-RU" dirty="0" smtClean="0"/>
              <a:t>для </a:t>
            </a:r>
            <a:r>
              <a:rPr lang="ru-RU" dirty="0" err="1" smtClean="0"/>
              <a:t>стартап</a:t>
            </a:r>
            <a:r>
              <a:rPr lang="ru-RU" dirty="0" smtClean="0"/>
              <a:t> проектов</a:t>
            </a:r>
            <a:endParaRPr lang="ru-RU" dirty="0"/>
          </a:p>
        </p:txBody>
      </p:sp>
      <p:sp>
        <p:nvSpPr>
          <p:cNvPr id="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
        <p:nvSpPr>
          <p:cNvPr id="10" name="TextBox 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14</a:t>
            </a:r>
            <a:endParaRPr lang="ru-RU" sz="1400" dirty="0">
              <a:latin typeface="Arial Narrow" panose="020B0606020202030204" pitchFamily="34" charset="0"/>
            </a:endParaRPr>
          </a:p>
        </p:txBody>
      </p:sp>
      <p:sp>
        <p:nvSpPr>
          <p:cNvPr id="11" name="Прямоугольник 10"/>
          <p:cNvSpPr/>
          <p:nvPr/>
        </p:nvSpPr>
        <p:spPr>
          <a:xfrm>
            <a:off x="863600" y="1476376"/>
            <a:ext cx="11403976" cy="4133294"/>
          </a:xfrm>
          <a:prstGeom prst="rect">
            <a:avLst/>
          </a:prstGeom>
        </p:spPr>
        <p:txBody>
          <a:bodyPr wrap="square" lIns="72000" tIns="108000" rIns="36000" bIns="0" anchor="t">
            <a:noAutofit/>
          </a:bodyPr>
          <a:lstStyle/>
          <a:p>
            <a:pPr marL="95250" lvl="1" defTabSz="957263">
              <a:lnSpc>
                <a:spcPct val="120000"/>
              </a:lnSpc>
              <a:spcBef>
                <a:spcPts val="2400"/>
              </a:spcBef>
            </a:pPr>
            <a:r>
              <a:rPr lang="ru-RU" sz="1600" dirty="0"/>
              <a:t>Отрасли экономики, в которых реализуются приоритетные </a:t>
            </a:r>
            <a:r>
              <a:rPr lang="ru-RU" sz="1800" b="1" dirty="0">
                <a:solidFill>
                  <a:srgbClr val="1F4E79"/>
                </a:solidFill>
                <a:latin typeface="Arial Narrow" pitchFamily="34" charset="0"/>
                <a:cs typeface="+mn-cs"/>
              </a:rPr>
              <a:t>направления развития науки, технологий и техники </a:t>
            </a:r>
            <a:r>
              <a:rPr lang="ru-RU" sz="1600" dirty="0"/>
              <a:t>в Российской Федерации, а также </a:t>
            </a:r>
            <a:r>
              <a:rPr lang="ru-RU" sz="1800" b="1" dirty="0">
                <a:solidFill>
                  <a:srgbClr val="1F4E79"/>
                </a:solidFill>
                <a:latin typeface="Arial Narrow" pitchFamily="34" charset="0"/>
                <a:cs typeface="+mn-cs"/>
              </a:rPr>
              <a:t>критические технологии </a:t>
            </a:r>
            <a:r>
              <a:rPr lang="ru-RU" sz="1600" dirty="0"/>
              <a:t>Российской Федерации, перечень которых утвержден Указом Президента Российской Федерации от 07 июля 2011 г. №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 в том </a:t>
            </a:r>
            <a:r>
              <a:rPr lang="ru-RU" sz="1600" dirty="0"/>
              <a:t>числе </a:t>
            </a:r>
            <a:r>
              <a:rPr lang="ru-RU" sz="1600" dirty="0" smtClean="0"/>
              <a:t>биотехнологии</a:t>
            </a:r>
            <a:r>
              <a:rPr lang="ru-RU" sz="1600" dirty="0"/>
              <a:t>, </a:t>
            </a:r>
            <a:r>
              <a:rPr lang="ru-RU" sz="1600" dirty="0" err="1"/>
              <a:t>нанотехнологии</a:t>
            </a:r>
            <a:r>
              <a:rPr lang="ru-RU" sz="1600" dirty="0"/>
              <a:t>, информационные, когнитивные технологии, </a:t>
            </a:r>
            <a:r>
              <a:rPr lang="ru-RU" sz="1600" dirty="0" smtClean="0"/>
              <a:t>а также технологии </a:t>
            </a:r>
            <a:r>
              <a:rPr lang="ru-RU" sz="1600" dirty="0"/>
              <a:t>новых и возобновляемых источников энергии, </a:t>
            </a:r>
            <a:r>
              <a:rPr lang="ru-RU" sz="1600" dirty="0" err="1"/>
              <a:t>энергоэффективного</a:t>
            </a:r>
            <a:r>
              <a:rPr lang="ru-RU" sz="1600" dirty="0"/>
              <a:t> производства, </a:t>
            </a:r>
            <a:r>
              <a:rPr lang="ru-RU" sz="1600" dirty="0" smtClean="0"/>
              <a:t>технологии высокопроизводительных </a:t>
            </a:r>
            <a:r>
              <a:rPr lang="ru-RU" sz="1600" dirty="0"/>
              <a:t>вычислительных систем </a:t>
            </a:r>
            <a:r>
              <a:rPr lang="ru-RU" sz="1600" dirty="0" smtClean="0"/>
              <a:t>и др.</a:t>
            </a:r>
            <a:endParaRPr lang="ru-RU" sz="2000" dirty="0">
              <a:solidFill>
                <a:srgbClr val="FF0000"/>
              </a:solidFill>
            </a:endParaRPr>
          </a:p>
          <a:p>
            <a:pPr marL="95250" lvl="1" defTabSz="957263">
              <a:lnSpc>
                <a:spcPct val="120000"/>
              </a:lnSpc>
              <a:spcBef>
                <a:spcPts val="2400"/>
              </a:spcBef>
            </a:pPr>
            <a:r>
              <a:rPr lang="ru-RU" sz="1800" b="1" dirty="0">
                <a:solidFill>
                  <a:srgbClr val="1F4E79"/>
                </a:solidFill>
                <a:latin typeface="Arial Narrow" pitchFamily="34" charset="0"/>
                <a:cs typeface="+mn-cs"/>
              </a:rPr>
              <a:t>Обрабатывающее производство</a:t>
            </a:r>
            <a:r>
              <a:rPr lang="ru-RU" sz="1600" dirty="0"/>
              <a:t>, в том числе производство </a:t>
            </a:r>
            <a:r>
              <a:rPr lang="ru-RU" sz="1600" dirty="0" smtClean="0"/>
              <a:t>пищевых продуктов</a:t>
            </a:r>
            <a:r>
              <a:rPr lang="ru-RU" sz="1600" dirty="0"/>
              <a:t>, первичная и последующая (промышленная) </a:t>
            </a:r>
            <a:r>
              <a:rPr lang="ru-RU" sz="1600" dirty="0" smtClean="0"/>
              <a:t>переработка сельскохозяйственной </a:t>
            </a:r>
            <a:r>
              <a:rPr lang="ru-RU" sz="1600" dirty="0"/>
              <a:t>продукции, в том числе в целях </a:t>
            </a:r>
            <a:r>
              <a:rPr lang="ru-RU" sz="1600" dirty="0" smtClean="0"/>
              <a:t>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defTabSz="957263">
              <a:lnSpc>
                <a:spcPct val="120000"/>
              </a:lnSpc>
              <a:spcBef>
                <a:spcPts val="2400"/>
              </a:spcBef>
            </a:pPr>
            <a:r>
              <a:rPr lang="ru-RU" sz="1600" dirty="0" smtClean="0"/>
              <a:t>Деятельность </a:t>
            </a:r>
            <a:r>
              <a:rPr lang="ru-RU" sz="1600" dirty="0"/>
              <a:t>в области </a:t>
            </a:r>
            <a:r>
              <a:rPr lang="ru-RU" sz="1800" b="1" dirty="0">
                <a:solidFill>
                  <a:srgbClr val="1F4E79"/>
                </a:solidFill>
                <a:latin typeface="Arial Narrow" pitchFamily="34" charset="0"/>
                <a:cs typeface="+mn-cs"/>
              </a:rPr>
              <a:t>здравоохранения, фармацевтики, внутреннего туризма</a:t>
            </a:r>
          </a:p>
          <a:p>
            <a:pPr marL="95250" lvl="1" defTabSz="957263">
              <a:lnSpc>
                <a:spcPct val="120000"/>
              </a:lnSpc>
              <a:spcBef>
                <a:spcPts val="2400"/>
              </a:spcBef>
            </a:pPr>
            <a:r>
              <a:rPr lang="ru-RU" sz="1600" dirty="0"/>
              <a:t>Производство и распределение </a:t>
            </a:r>
            <a:r>
              <a:rPr lang="ru-RU" sz="1800" b="1" dirty="0">
                <a:solidFill>
                  <a:srgbClr val="1F4E79"/>
                </a:solidFill>
                <a:latin typeface="Arial Narrow" pitchFamily="34" charset="0"/>
                <a:cs typeface="+mn-cs"/>
              </a:rPr>
              <a:t>электроэнергии, газа и воды</a:t>
            </a:r>
          </a:p>
          <a:p>
            <a:pPr marL="95250" lvl="1" defTabSz="957263">
              <a:lnSpc>
                <a:spcPct val="120000"/>
              </a:lnSpc>
              <a:spcBef>
                <a:spcPts val="2400"/>
              </a:spcBef>
            </a:pPr>
            <a:r>
              <a:rPr lang="ru-RU" sz="1600" dirty="0"/>
              <a:t>Сбор, обработка и </a:t>
            </a:r>
            <a:r>
              <a:rPr lang="ru-RU" sz="1800" b="1" dirty="0">
                <a:solidFill>
                  <a:srgbClr val="1F4E79"/>
                </a:solidFill>
                <a:latin typeface="Arial Narrow" pitchFamily="34" charset="0"/>
                <a:cs typeface="+mn-cs"/>
              </a:rPr>
              <a:t>утилизация отходов</a:t>
            </a:r>
            <a:r>
              <a:rPr lang="ru-RU" sz="1600" dirty="0"/>
              <a:t>, в том числе отсортированных материалов, а также </a:t>
            </a:r>
            <a:r>
              <a:rPr lang="ru-RU" sz="1800" b="1" dirty="0">
                <a:solidFill>
                  <a:srgbClr val="1F4E79"/>
                </a:solidFill>
                <a:latin typeface="Arial Narrow" pitchFamily="34" charset="0"/>
                <a:cs typeface="+mn-cs"/>
              </a:rPr>
              <a:t>переработка металлических и неметаллических отходов</a:t>
            </a:r>
            <a:r>
              <a:rPr lang="ru-RU" sz="1600" dirty="0"/>
              <a:t>, мусора и прочих предметов во вторичное </a:t>
            </a:r>
            <a:r>
              <a:rPr lang="ru-RU" sz="1600" dirty="0" smtClean="0"/>
              <a:t>сырье</a:t>
            </a:r>
            <a:endParaRPr lang="ru-RU" sz="1600" dirty="0"/>
          </a:p>
        </p:txBody>
      </p:sp>
      <p:sp>
        <p:nvSpPr>
          <p:cNvPr id="12" name="Oval 292"/>
          <p:cNvSpPr/>
          <p:nvPr/>
        </p:nvSpPr>
        <p:spPr>
          <a:xfrm>
            <a:off x="508344" y="160294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508344" y="419894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val 292"/>
          <p:cNvSpPr/>
          <p:nvPr/>
        </p:nvSpPr>
        <p:spPr>
          <a:xfrm>
            <a:off x="508344" y="520546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20" name="Oval 292"/>
          <p:cNvSpPr/>
          <p:nvPr/>
        </p:nvSpPr>
        <p:spPr>
          <a:xfrm>
            <a:off x="508344" y="583706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21" name="Oval 292"/>
          <p:cNvSpPr/>
          <p:nvPr/>
        </p:nvSpPr>
        <p:spPr>
          <a:xfrm>
            <a:off x="508344" y="661619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7639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Заголовок 1"/>
          <p:cNvSpPr txBox="1">
            <a:spLocks/>
          </p:cNvSpPr>
          <p:nvPr/>
        </p:nvSpPr>
        <p:spPr bwMode="auto">
          <a:xfrm>
            <a:off x="2844799" y="228781"/>
            <a:ext cx="9409903"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800" b="1" kern="1200" dirty="0" smtClean="0">
                <a:solidFill>
                  <a:srgbClr val="0070C0"/>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sz="2400" dirty="0">
                <a:solidFill>
                  <a:srgbClr val="1F4E79"/>
                </a:solidFill>
              </a:rPr>
              <a:t>Базовые требования к </a:t>
            </a:r>
            <a:r>
              <a:rPr lang="ru-RU" sz="2400" dirty="0" err="1">
                <a:solidFill>
                  <a:srgbClr val="1F4E79"/>
                </a:solidFill>
              </a:rPr>
              <a:t>стартап</a:t>
            </a:r>
            <a:r>
              <a:rPr lang="ru-RU" sz="2400" dirty="0">
                <a:solidFill>
                  <a:srgbClr val="1F4E79"/>
                </a:solidFill>
              </a:rPr>
              <a:t> проекту, </a:t>
            </a:r>
          </a:p>
          <a:p>
            <a:pPr algn="ctr"/>
            <a:r>
              <a:rPr lang="ru-RU" sz="2400" dirty="0">
                <a:solidFill>
                  <a:srgbClr val="1F4E79"/>
                </a:solidFill>
              </a:rPr>
              <a:t>претендующему на получение гарантийной поддержки</a:t>
            </a:r>
          </a:p>
        </p:txBody>
      </p:sp>
      <p:sp>
        <p:nvSpPr>
          <p:cNvPr id="12"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15</a:t>
            </a:r>
            <a:endParaRPr lang="ru-RU" sz="1400" dirty="0">
              <a:latin typeface="Arial Narrow" panose="020B0606020202030204" pitchFamily="34" charset="0"/>
            </a:endParaRPr>
          </a:p>
        </p:txBody>
      </p:sp>
      <p:sp>
        <p:nvSpPr>
          <p:cNvPr id="21" name="Текст 2"/>
          <p:cNvSpPr txBox="1">
            <a:spLocks/>
          </p:cNvSpPr>
          <p:nvPr/>
        </p:nvSpPr>
        <p:spPr>
          <a:xfrm>
            <a:off x="445813" y="1382831"/>
            <a:ext cx="3857640" cy="637358"/>
          </a:xfrm>
          <a:prstGeom prst="rect">
            <a:avLst/>
          </a:prstGeom>
          <a:solidFill>
            <a:srgbClr val="1F4E79"/>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pPr>
            <a:r>
              <a:rPr lang="ru-RU" sz="1800" b="1" kern="0" dirty="0" smtClean="0">
                <a:solidFill>
                  <a:schemeClr val="bg1"/>
                </a:solidFill>
              </a:rPr>
              <a:t>Требования </a:t>
            </a:r>
            <a:r>
              <a:rPr lang="ru-RU" sz="1800" b="1" kern="0" dirty="0">
                <a:solidFill>
                  <a:schemeClr val="bg1"/>
                </a:solidFill>
              </a:rPr>
              <a:t>к инвестиционному проекту</a:t>
            </a:r>
          </a:p>
        </p:txBody>
      </p:sp>
      <p:sp>
        <p:nvSpPr>
          <p:cNvPr id="23" name="Скругленный прямоугольник 22"/>
          <p:cNvSpPr/>
          <p:nvPr/>
        </p:nvSpPr>
        <p:spPr>
          <a:xfrm>
            <a:off x="445813" y="2028553"/>
            <a:ext cx="3857640" cy="5471887"/>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Скругленный прямоугольник 23"/>
          <p:cNvSpPr/>
          <p:nvPr/>
        </p:nvSpPr>
        <p:spPr>
          <a:xfrm>
            <a:off x="4534804" y="2028555"/>
            <a:ext cx="3819484" cy="5471885"/>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6" name="Текст 2"/>
          <p:cNvSpPr txBox="1">
            <a:spLocks/>
          </p:cNvSpPr>
          <p:nvPr/>
        </p:nvSpPr>
        <p:spPr>
          <a:xfrm>
            <a:off x="4534804" y="1382831"/>
            <a:ext cx="3819484" cy="645723"/>
          </a:xfrm>
          <a:prstGeom prst="rect">
            <a:avLst/>
          </a:prstGeom>
          <a:solidFill>
            <a:srgbClr val="1F4E79"/>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pPr>
            <a:r>
              <a:rPr lang="ru-RU" sz="1800" b="1" kern="0" dirty="0" smtClean="0">
                <a:solidFill>
                  <a:schemeClr val="bg1"/>
                </a:solidFill>
              </a:rPr>
              <a:t>Требования </a:t>
            </a:r>
            <a:r>
              <a:rPr lang="ru-RU" sz="1800" b="1" kern="0" dirty="0">
                <a:solidFill>
                  <a:schemeClr val="bg1"/>
                </a:solidFill>
              </a:rPr>
              <a:t>к структуре обеспечения сделок</a:t>
            </a:r>
          </a:p>
        </p:txBody>
      </p:sp>
      <p:sp>
        <p:nvSpPr>
          <p:cNvPr id="27" name="Текст 2"/>
          <p:cNvSpPr txBox="1">
            <a:spLocks/>
          </p:cNvSpPr>
          <p:nvPr/>
        </p:nvSpPr>
        <p:spPr>
          <a:xfrm>
            <a:off x="558800" y="2308896"/>
            <a:ext cx="3709680" cy="4259385"/>
          </a:xfrm>
          <a:prstGeom prst="rect">
            <a:avLst/>
          </a:prstGeom>
        </p:spPr>
        <p:txBody>
          <a:bodyPr lIns="0" tIns="0" rIns="0" bIns="0" anchor="t" anchorCtr="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marL="285750" indent="-285750" defTabSz="914373" fontAlgn="auto">
              <a:spcBef>
                <a:spcPts val="1200"/>
              </a:spcBef>
              <a:spcAft>
                <a:spcPts val="600"/>
              </a:spcAft>
              <a:buFont typeface="Arial" panose="020B0604020202020204" pitchFamily="34" charset="0"/>
              <a:buChar char="•"/>
            </a:pPr>
            <a:r>
              <a:rPr lang="ru-RU" sz="1800" dirty="0" smtClean="0"/>
              <a:t>наличие документов </a:t>
            </a:r>
            <a:r>
              <a:rPr lang="ru-RU" sz="1800" dirty="0"/>
              <a:t>(маркетинговая, технологическая экспертиза), подтверждающих выполнимость, заложенных в финансовую модель показателей</a:t>
            </a:r>
          </a:p>
          <a:p>
            <a:pPr marL="285750" indent="-285750" defTabSz="914373" fontAlgn="auto">
              <a:spcBef>
                <a:spcPts val="1200"/>
              </a:spcBef>
              <a:spcAft>
                <a:spcPts val="600"/>
              </a:spcAft>
              <a:buFont typeface="Arial" panose="020B0604020202020204" pitchFamily="34" charset="0"/>
              <a:buChar char="•"/>
            </a:pPr>
            <a:r>
              <a:rPr lang="ru-RU" sz="1800" dirty="0"/>
              <a:t>наличие проектной команды с документально подтвержденным опытом</a:t>
            </a:r>
          </a:p>
          <a:p>
            <a:pPr marL="285750" indent="-285750" defTabSz="914373" fontAlgn="auto">
              <a:spcBef>
                <a:spcPts val="1200"/>
              </a:spcBef>
              <a:spcAft>
                <a:spcPts val="600"/>
              </a:spcAft>
              <a:buFont typeface="Arial" panose="020B0604020202020204" pitchFamily="34" charset="0"/>
              <a:buChar char="•"/>
            </a:pPr>
            <a:r>
              <a:rPr lang="ru-RU" sz="1800" dirty="0"/>
              <a:t>безубыточность ≤ 5 лет</a:t>
            </a:r>
          </a:p>
          <a:p>
            <a:pPr marL="285750" indent="-285750" defTabSz="914373" fontAlgn="auto">
              <a:spcBef>
                <a:spcPts val="1200"/>
              </a:spcBef>
              <a:spcAft>
                <a:spcPts val="600"/>
              </a:spcAft>
              <a:buFont typeface="Arial" panose="020B0604020202020204" pitchFamily="34" charset="0"/>
              <a:buChar char="•"/>
            </a:pPr>
            <a:r>
              <a:rPr lang="ru-RU" sz="1800" dirty="0"/>
              <a:t>окупаемость ≤ 15 лет</a:t>
            </a:r>
          </a:p>
          <a:p>
            <a:pPr marL="285750" indent="-285750" defTabSz="914373" fontAlgn="auto">
              <a:spcBef>
                <a:spcPts val="1200"/>
              </a:spcBef>
              <a:spcAft>
                <a:spcPts val="600"/>
              </a:spcAft>
              <a:buFont typeface="Arial" panose="020B0604020202020204" pitchFamily="34" charset="0"/>
              <a:buChar char="•"/>
            </a:pPr>
            <a:r>
              <a:rPr lang="ru-RU" sz="1800" dirty="0"/>
              <a:t>не требует дополнительного финансирования после выхода на безубыточность </a:t>
            </a:r>
          </a:p>
        </p:txBody>
      </p:sp>
      <p:sp>
        <p:nvSpPr>
          <p:cNvPr id="28" name="Текст 2"/>
          <p:cNvSpPr txBox="1">
            <a:spLocks/>
          </p:cNvSpPr>
          <p:nvPr/>
        </p:nvSpPr>
        <p:spPr>
          <a:xfrm>
            <a:off x="4635500" y="2308897"/>
            <a:ext cx="3617349" cy="4259383"/>
          </a:xfrm>
          <a:prstGeom prst="rect">
            <a:avLst/>
          </a:prstGeom>
        </p:spPr>
        <p:txBody>
          <a:bodyPr lIns="0" tIns="0" rIns="0" bIns="0" anchor="t" anchorCtr="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marL="285750" indent="-285750" defTabSz="914373" fontAlgn="auto">
              <a:spcBef>
                <a:spcPts val="1200"/>
              </a:spcBef>
              <a:spcAft>
                <a:spcPts val="600"/>
              </a:spcAft>
              <a:buFont typeface="Arial" panose="020B0604020202020204" pitchFamily="34" charset="0"/>
              <a:buChar char="•"/>
            </a:pPr>
            <a:r>
              <a:rPr lang="ru-RU" sz="1800" kern="0" dirty="0"/>
              <a:t>отсутствие возможности вывода средств из проекта в интересах третьих лиц</a:t>
            </a:r>
          </a:p>
          <a:p>
            <a:pPr marL="285750" indent="-285750" defTabSz="914373" fontAlgn="auto">
              <a:spcBef>
                <a:spcPts val="1200"/>
              </a:spcBef>
              <a:spcAft>
                <a:spcPts val="600"/>
              </a:spcAft>
              <a:buFont typeface="Arial" panose="020B0604020202020204" pitchFamily="34" charset="0"/>
              <a:buChar char="•"/>
            </a:pPr>
            <a:r>
              <a:rPr lang="ru-RU" sz="1800" kern="0" dirty="0"/>
              <a:t>соразмерность уровня риска </a:t>
            </a:r>
            <a:r>
              <a:rPr lang="ru-RU" sz="1800" kern="0" dirty="0" smtClean="0"/>
              <a:t>АО «Корпорация МСП» и </a:t>
            </a:r>
            <a:r>
              <a:rPr lang="ru-RU" sz="1800" kern="0" dirty="0"/>
              <a:t>финансирующих </a:t>
            </a:r>
            <a:r>
              <a:rPr lang="ru-RU" sz="1800" kern="0" dirty="0" smtClean="0"/>
              <a:t>организаций</a:t>
            </a:r>
            <a:endParaRPr lang="ru-RU" sz="1800" kern="0" dirty="0"/>
          </a:p>
        </p:txBody>
      </p:sp>
      <p:sp>
        <p:nvSpPr>
          <p:cNvPr id="30" name="Скругленный прямоугольник 29"/>
          <p:cNvSpPr/>
          <p:nvPr/>
        </p:nvSpPr>
        <p:spPr>
          <a:xfrm>
            <a:off x="8585639" y="2028555"/>
            <a:ext cx="3730053" cy="5471885"/>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1" name="Текст 2"/>
          <p:cNvSpPr txBox="1">
            <a:spLocks/>
          </p:cNvSpPr>
          <p:nvPr/>
        </p:nvSpPr>
        <p:spPr>
          <a:xfrm>
            <a:off x="8597647" y="1382831"/>
            <a:ext cx="3718045" cy="637359"/>
          </a:xfrm>
          <a:prstGeom prst="rect">
            <a:avLst/>
          </a:prstGeom>
          <a:solidFill>
            <a:srgbClr val="1F4E79"/>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pPr>
            <a:r>
              <a:rPr lang="ru-RU" sz="1800" b="1" kern="0" dirty="0" smtClean="0">
                <a:solidFill>
                  <a:schemeClr val="bg1"/>
                </a:solidFill>
              </a:rPr>
              <a:t>Требования к бенефициарам проекта</a:t>
            </a:r>
            <a:endParaRPr lang="ru-RU" sz="1800" b="1" kern="0" dirty="0">
              <a:solidFill>
                <a:schemeClr val="bg1"/>
              </a:solidFill>
            </a:endParaRPr>
          </a:p>
        </p:txBody>
      </p:sp>
      <p:sp>
        <p:nvSpPr>
          <p:cNvPr id="32" name="Текст 2"/>
          <p:cNvSpPr txBox="1">
            <a:spLocks/>
          </p:cNvSpPr>
          <p:nvPr/>
        </p:nvSpPr>
        <p:spPr>
          <a:xfrm>
            <a:off x="8668116" y="2308897"/>
            <a:ext cx="3565097" cy="4259383"/>
          </a:xfrm>
          <a:prstGeom prst="rect">
            <a:avLst/>
          </a:prstGeom>
        </p:spPr>
        <p:txBody>
          <a:bodyPr lIns="0" tIns="0" rIns="0" bIns="0" anchor="t" anchorCtr="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marL="342900" indent="-342900">
              <a:spcBef>
                <a:spcPts val="600"/>
              </a:spcBef>
              <a:buFont typeface="Arial" panose="020B0604020202020204" pitchFamily="34" charset="0"/>
              <a:buChar char="•"/>
            </a:pPr>
            <a:r>
              <a:rPr lang="ru-RU" sz="1800" dirty="0" smtClean="0"/>
              <a:t>отсутствие у Бенефициаров проекта </a:t>
            </a:r>
            <a:r>
              <a:rPr lang="ru-RU" sz="1800" dirty="0"/>
              <a:t>и связанных с ними лиц </a:t>
            </a:r>
            <a:r>
              <a:rPr lang="ru-RU" sz="1800" dirty="0" err="1"/>
              <a:t>репутационных</a:t>
            </a:r>
            <a:r>
              <a:rPr lang="ru-RU" sz="1800" dirty="0"/>
              <a:t> рисков и негативных показателей, связанных с иными видами их деятельности</a:t>
            </a:r>
          </a:p>
          <a:p>
            <a:pPr marL="342900" indent="-342900">
              <a:spcBef>
                <a:spcPts val="600"/>
              </a:spcBef>
              <a:buFont typeface="Arial" panose="020B0604020202020204" pitchFamily="34" charset="0"/>
              <a:buChar char="•"/>
            </a:pPr>
            <a:r>
              <a:rPr lang="ru-RU" sz="1800" dirty="0" smtClean="0"/>
              <a:t>собственное участие </a:t>
            </a:r>
            <a:r>
              <a:rPr lang="ru-RU" sz="1800" dirty="0"/>
              <a:t>Бенефициаров – не менее 15% от стоимости и не менее суммы процентных платежей по кредитам и займам до достижения порога безубыточности </a:t>
            </a:r>
            <a:r>
              <a:rPr lang="ru-RU" sz="1800" dirty="0" smtClean="0"/>
              <a:t>проекта</a:t>
            </a:r>
            <a:endParaRPr lang="ru-RU" sz="1800" dirty="0"/>
          </a:p>
        </p:txBody>
      </p:sp>
    </p:spTree>
    <p:extLst>
      <p:ext uri="{BB962C8B-B14F-4D97-AF65-F5344CB8AC3E}">
        <p14:creationId xmlns:p14="http://schemas.microsoft.com/office/powerpoint/2010/main" val="1789612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l"/>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4981685"/>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a:solidFill>
                  <a:prstClr val="black"/>
                </a:solidFill>
                <a:latin typeface="+mj-lt"/>
                <a:cs typeface="+mn-cs"/>
              </a:rPr>
              <a:t>5</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49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val="20000"/>
                    </a:ext>
                  </a:extLst>
                </a:gridCol>
                <a:gridCol w="10019502">
                  <a:extLst>
                    <a:ext uri="{9D8B030D-6E8A-4147-A177-3AD203B41FA5}">
                      <a16:colId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23</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l"/>
            <a:r>
              <a:rPr lang="ru-RU" dirty="0"/>
              <a:t>3</a:t>
            </a:r>
            <a:r>
              <a:rPr lang="ru-RU" dirty="0" smtClean="0"/>
              <a:t>.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
        <p:nvSpPr>
          <p:cNvPr id="5"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235537" y="45337"/>
            <a:ext cx="8267364" cy="851085"/>
          </a:xfrm>
          <a:prstGeom prst="rect">
            <a:avLst/>
          </a:prstGeom>
          <a:noFill/>
        </p:spPr>
        <p:txBody>
          <a:bodyPr wrap="square" lIns="72000" tIns="36000" rIns="0" bIns="36000" rtlCol="0">
            <a:noAutofit/>
          </a:bodyPr>
          <a:lstStyle/>
          <a:p>
            <a:pPr lvl="0" algn="ctr">
              <a:defRPr/>
            </a:pPr>
            <a:r>
              <a:rPr lang="ru-RU" sz="2000" b="1" dirty="0">
                <a:solidFill>
                  <a:schemeClr val="accent1">
                    <a:lumMod val="50000"/>
                  </a:schemeClr>
                </a:solidFill>
                <a:latin typeface="Arial Narrow" panose="020B0606020202030204" pitchFamily="34" charset="0"/>
              </a:rPr>
              <a:t>Программа льготного лизинга оборудования для субъектов индивидуального и малого </a:t>
            </a:r>
            <a:r>
              <a:rPr lang="ru-RU" sz="2000" b="1" dirty="0" smtClean="0">
                <a:solidFill>
                  <a:schemeClr val="accent1">
                    <a:lumMod val="50000"/>
                  </a:schemeClr>
                </a:solidFill>
                <a:latin typeface="Arial Narrow" panose="020B0606020202030204" pitchFamily="34" charset="0"/>
              </a:rPr>
              <a:t>предпринимательства</a:t>
            </a:r>
            <a:endParaRPr kumimoji="0" lang="ru-RU" sz="20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Times New Roman" panose="02020603050405020304" pitchFamily="18" charset="0"/>
            </a:endParaRPr>
          </a:p>
        </p:txBody>
      </p:sp>
      <p:sp>
        <p:nvSpPr>
          <p:cNvPr id="15" name="Прямоугольник 14"/>
          <p:cNvSpPr/>
          <p:nvPr/>
        </p:nvSpPr>
        <p:spPr>
          <a:xfrm>
            <a:off x="11761192" y="8153446"/>
            <a:ext cx="591005" cy="240066"/>
          </a:xfrm>
          <a:prstGeom prst="rect">
            <a:avLst/>
          </a:prstGeom>
        </p:spPr>
        <p:txBody>
          <a:bodyPr wrap="square">
            <a:spAutoFit/>
          </a:bodyPr>
          <a:lstStyle/>
          <a:p>
            <a:pPr marL="0" marR="0" lvl="0" indent="0" algn="r" defTabSz="889000" rtl="0" eaLnBrk="1" fontAlgn="auto" latinLnBrk="0" hangingPunct="1">
              <a:lnSpc>
                <a:spcPct val="80000"/>
              </a:lnSpc>
              <a:spcBef>
                <a:spcPct val="0"/>
              </a:spcBef>
              <a:spcAft>
                <a:spcPts val="0"/>
              </a:spcAft>
              <a:buClrTx/>
              <a:buSzTx/>
              <a:buFontTx/>
              <a:buNone/>
              <a:tabLst/>
              <a:defRPr/>
            </a:pPr>
            <a:r>
              <a:rPr lang="ru-RU" sz="1200" dirty="0" smtClean="0">
                <a:solidFill>
                  <a:prstClr val="black"/>
                </a:solidFill>
                <a:latin typeface="Arial Narrow" panose="020B0606020202030204" pitchFamily="34" charset="0"/>
              </a:rPr>
              <a:t>26</a:t>
            </a:r>
            <a:endPar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Рисунок 21"/>
          <p:cNvPicPr>
            <a:picLocks noChangeAspect="1"/>
          </p:cNvPicPr>
          <p:nvPr/>
        </p:nvPicPr>
        <p:blipFill>
          <a:blip r:embed="rId2"/>
          <a:stretch>
            <a:fillRect/>
          </a:stretch>
        </p:blipFill>
        <p:spPr>
          <a:xfrm>
            <a:off x="10769599" y="54867"/>
            <a:ext cx="1549399" cy="779127"/>
          </a:xfrm>
          <a:prstGeom prst="rect">
            <a:avLst/>
          </a:prstGeom>
        </p:spPr>
      </p:pic>
      <p:sp>
        <p:nvSpPr>
          <p:cNvPr id="16" name="Прямоугольник 15"/>
          <p:cNvSpPr/>
          <p:nvPr/>
        </p:nvSpPr>
        <p:spPr>
          <a:xfrm>
            <a:off x="223837" y="965990"/>
            <a:ext cx="12153900" cy="877163"/>
          </a:xfrm>
          <a:prstGeom prst="rect">
            <a:avLst/>
          </a:prstGeom>
        </p:spPr>
        <p:txBody>
          <a:bodyPr wrap="square">
            <a:spAutoFit/>
          </a:bodyPr>
          <a:lstStyle/>
          <a:p>
            <a:pPr lvl="0" algn="ctr">
              <a:defRPr/>
            </a:pPr>
            <a:r>
              <a:rPr lang="ru-RU" sz="1700" b="1" dirty="0" smtClean="0">
                <a:solidFill>
                  <a:srgbClr val="002060"/>
                </a:solidFill>
                <a:latin typeface="Arial Narrow" panose="020B0606020202030204" pitchFamily="34" charset="0"/>
                <a:ea typeface="Calibri" panose="020F0502020204030204" pitchFamily="34" charset="0"/>
              </a:rPr>
              <a:t>В рамках сводного плана </a:t>
            </a:r>
            <a:r>
              <a:rPr lang="ru-RU" sz="1700" b="1" dirty="0">
                <a:solidFill>
                  <a:srgbClr val="002060"/>
                </a:solidFill>
                <a:latin typeface="Arial Narrow" panose="020B0606020202030204" pitchFamily="34" charset="0"/>
                <a:ea typeface="Calibri" panose="020F0502020204030204" pitchFamily="34" charset="0"/>
              </a:rPr>
              <a:t>приоритетного проекта </a:t>
            </a:r>
            <a:r>
              <a:rPr lang="ru-RU" sz="1700" b="1" dirty="0" smtClean="0">
                <a:solidFill>
                  <a:srgbClr val="002060"/>
                </a:solidFill>
                <a:latin typeface="Arial Narrow" panose="020B0606020202030204" pitchFamily="34" charset="0"/>
                <a:ea typeface="Calibri" panose="020F0502020204030204" pitchFamily="34" charset="0"/>
              </a:rPr>
              <a:t>«Малый </a:t>
            </a:r>
            <a:r>
              <a:rPr lang="ru-RU" sz="1700" b="1" dirty="0">
                <a:solidFill>
                  <a:srgbClr val="002060"/>
                </a:solidFill>
                <a:latin typeface="Arial Narrow" panose="020B0606020202030204" pitchFamily="34" charset="0"/>
                <a:ea typeface="Calibri" panose="020F0502020204030204" pitchFamily="34" charset="0"/>
              </a:rPr>
              <a:t>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a:t>
            </a:r>
            <a:r>
              <a:rPr lang="en-US" sz="1700" b="1" dirty="0" smtClean="0">
                <a:solidFill>
                  <a:srgbClr val="002060"/>
                </a:solidFill>
                <a:latin typeface="Arial Narrow" panose="020B0606020202030204" pitchFamily="34" charset="0"/>
                <a:ea typeface="Calibri" panose="020F0502020204030204" pitchFamily="34" charset="0"/>
              </a:rPr>
              <a:t>*</a:t>
            </a:r>
            <a:r>
              <a:rPr lang="ru-RU" sz="1700" b="1" dirty="0" smtClean="0">
                <a:solidFill>
                  <a:srgbClr val="002060"/>
                </a:solidFill>
                <a:latin typeface="Arial Narrow" panose="020B0606020202030204" pitchFamily="34" charset="0"/>
                <a:ea typeface="Calibri" panose="020F0502020204030204" pitchFamily="34" charset="0"/>
              </a:rPr>
              <a:t> создана первая в России региональная лизинговая компания – АО «РЛК Республики Татарстан» с уставным капиталом 2 млрд руб. Ведутся работы по учреждению второй региональной лизинговой </a:t>
            </a:r>
            <a:r>
              <a:rPr lang="ru-RU" sz="1700" b="1" smtClean="0">
                <a:solidFill>
                  <a:srgbClr val="002060"/>
                </a:solidFill>
                <a:latin typeface="Arial Narrow" panose="020B0606020202030204" pitchFamily="34" charset="0"/>
                <a:ea typeface="Calibri" panose="020F0502020204030204" pitchFamily="34" charset="0"/>
              </a:rPr>
              <a:t>компании в </a:t>
            </a:r>
            <a:r>
              <a:rPr lang="ru-RU" sz="1700" b="1" dirty="0" smtClean="0">
                <a:solidFill>
                  <a:srgbClr val="002060"/>
                </a:solidFill>
                <a:latin typeface="Arial Narrow" panose="020B0606020202030204" pitchFamily="34" charset="0"/>
                <a:ea typeface="Calibri" panose="020F0502020204030204" pitchFamily="34" charset="0"/>
              </a:rPr>
              <a:t>Республике Башкортостан</a:t>
            </a:r>
            <a:endParaRPr lang="ru-RU" sz="1700" b="1" dirty="0">
              <a:solidFill>
                <a:srgbClr val="002060"/>
              </a:solidFill>
              <a:latin typeface="Arial Narrow" panose="020B0606020202030204" pitchFamily="34" charset="0"/>
              <a:ea typeface="Calibri" panose="020F0502020204030204" pitchFamily="34" charset="0"/>
            </a:endParaRPr>
          </a:p>
        </p:txBody>
      </p:sp>
      <p:sp>
        <p:nvSpPr>
          <p:cNvPr id="19" name="TextBox 18"/>
          <p:cNvSpPr txBox="1"/>
          <p:nvPr/>
        </p:nvSpPr>
        <p:spPr>
          <a:xfrm>
            <a:off x="344602" y="1860496"/>
            <a:ext cx="4848542" cy="400110"/>
          </a:xfrm>
          <a:prstGeom prst="rect">
            <a:avLst/>
          </a:prstGeom>
          <a:solidFill>
            <a:srgbClr val="1F4E79"/>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r>
              <a:rPr lang="ru-RU" dirty="0"/>
              <a:t>Предмет лизинга</a:t>
            </a:r>
          </a:p>
        </p:txBody>
      </p:sp>
      <p:graphicFrame>
        <p:nvGraphicFramePr>
          <p:cNvPr id="20" name="Таблица 19"/>
          <p:cNvGraphicFramePr>
            <a:graphicFrameLocks noGrp="1"/>
          </p:cNvGraphicFramePr>
          <p:nvPr>
            <p:extLst>
              <p:ext uri="{D42A27DB-BD31-4B8C-83A1-F6EECF244321}">
                <p14:modId xmlns:p14="http://schemas.microsoft.com/office/powerpoint/2010/main" val="2310308745"/>
              </p:ext>
            </p:extLst>
          </p:nvPr>
        </p:nvGraphicFramePr>
        <p:xfrm>
          <a:off x="5631047" y="2332945"/>
          <a:ext cx="6664462" cy="1789920"/>
        </p:xfrm>
        <a:graphic>
          <a:graphicData uri="http://schemas.openxmlformats.org/drawingml/2006/table">
            <a:tbl>
              <a:tblPr>
                <a:tableStyleId>{5C22544A-7EE6-4342-B048-85BDC9FD1C3A}</a:tableStyleId>
              </a:tblPr>
              <a:tblGrid>
                <a:gridCol w="2023432">
                  <a:extLst>
                    <a:ext uri="{9D8B030D-6E8A-4147-A177-3AD203B41FA5}">
                      <a16:colId xmlns:a16="http://schemas.microsoft.com/office/drawing/2014/main" val="2985683231"/>
                    </a:ext>
                  </a:extLst>
                </a:gridCol>
                <a:gridCol w="4641030">
                  <a:extLst>
                    <a:ext uri="{9D8B030D-6E8A-4147-A177-3AD203B41FA5}">
                      <a16:colId xmlns:a16="http://schemas.microsoft.com/office/drawing/2014/main" val="1334048016"/>
                    </a:ext>
                  </a:extLst>
                </a:gridCol>
              </a:tblGrid>
              <a:tr h="517522">
                <a:tc>
                  <a:txBody>
                    <a:body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B w="28575" cap="flat" cmpd="sng" algn="ctr">
                      <a:solidFill>
                        <a:schemeClr val="bg1"/>
                      </a:solidFill>
                      <a:prstDash val="solid"/>
                      <a:round/>
                      <a:headEnd type="none" w="med" len="med"/>
                      <a:tailEnd type="none" w="med" len="med"/>
                    </a:lnB>
                    <a:solidFill>
                      <a:srgbClr val="E7F5FE"/>
                    </a:solidFill>
                  </a:tcPr>
                </a:tc>
                <a:tc>
                  <a:txBody>
                    <a:body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10129"/>
                  </a:ext>
                </a:extLst>
              </a:tr>
              <a:tr h="517522">
                <a:tc>
                  <a:txBody>
                    <a:body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3520796"/>
                  </a:ext>
                </a:extLst>
              </a:tr>
              <a:tr h="310025">
                <a:tc>
                  <a:txBody>
                    <a:body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4195246"/>
                  </a:ext>
                </a:extLst>
              </a:tr>
              <a:tr h="310025">
                <a:tc>
                  <a:txBody>
                    <a:body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5FE"/>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4084773"/>
                  </a:ext>
                </a:extLst>
              </a:tr>
            </a:tbl>
          </a:graphicData>
        </a:graphic>
      </p:graphicFrame>
      <p:sp>
        <p:nvSpPr>
          <p:cNvPr id="21" name="TextBox 20"/>
          <p:cNvSpPr txBox="1"/>
          <p:nvPr/>
        </p:nvSpPr>
        <p:spPr>
          <a:xfrm>
            <a:off x="5631046" y="1860496"/>
            <a:ext cx="6687951" cy="400110"/>
          </a:xfrm>
          <a:prstGeom prst="rect">
            <a:avLst/>
          </a:prstGeom>
          <a:solidFill>
            <a:srgbClr val="1F4E79"/>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r>
              <a:rPr lang="ru-RU" dirty="0"/>
              <a:t>Параметры продукта*</a:t>
            </a:r>
          </a:p>
        </p:txBody>
      </p:sp>
      <p:sp>
        <p:nvSpPr>
          <p:cNvPr id="26" name="Прямоугольник 25"/>
          <p:cNvSpPr/>
          <p:nvPr/>
        </p:nvSpPr>
        <p:spPr>
          <a:xfrm>
            <a:off x="452284" y="5815360"/>
            <a:ext cx="4662168" cy="1336110"/>
          </a:xfrm>
          <a:prstGeom prst="rect">
            <a:avLst/>
          </a:prstGeom>
        </p:spPr>
        <p:txBody>
          <a:bodyPr wrap="square" lIns="72000" tIns="108000" rIns="36000" bIns="0" anchor="t">
            <a:noAutofit/>
          </a:bodyPr>
          <a:lstStyle/>
          <a:p>
            <a:pPr marL="171450" lvl="0" indent="-171450">
              <a:buClr>
                <a:srgbClr val="F5750B"/>
              </a:buClr>
              <a:buFont typeface="Arial" panose="020B0604020202020204" pitchFamily="34" charset="0"/>
              <a:buChar char="•"/>
            </a:pPr>
            <a:r>
              <a:rPr lang="ru-RU" sz="1600" dirty="0">
                <a:latin typeface="Arial Narrow" panose="020B0606020202030204" pitchFamily="34" charset="0"/>
              </a:rPr>
              <a:t>оборудование, предназначенное для осуществления оптовой и розничной торговой </a:t>
            </a:r>
            <a:r>
              <a:rPr lang="ru-RU" sz="1600" dirty="0" smtClean="0">
                <a:latin typeface="Arial Narrow" panose="020B0606020202030204" pitchFamily="34" charset="0"/>
              </a:rPr>
              <a:t>деятельности</a:t>
            </a:r>
          </a:p>
          <a:p>
            <a:pPr marL="171450" lvl="0" indent="-171450">
              <a:buClr>
                <a:srgbClr val="F5750B"/>
              </a:buClr>
              <a:buFont typeface="Arial" panose="020B0604020202020204" pitchFamily="34" charset="0"/>
              <a:buChar char="•"/>
            </a:pPr>
            <a:r>
              <a:rPr lang="ru-RU" sz="1600" dirty="0" smtClean="0">
                <a:latin typeface="Arial Narrow" panose="020B0606020202030204" pitchFamily="34" charset="0"/>
              </a:rPr>
              <a:t>легковые</a:t>
            </a:r>
            <a:r>
              <a:rPr lang="ru-RU" sz="1600" dirty="0">
                <a:latin typeface="Arial Narrow" panose="020B0606020202030204" pitchFamily="34" charset="0"/>
              </a:rPr>
              <a:t>, грузовые и пассажирские транспортные средства (транспортные средства, на которые выдаются ПТС или ПСМ</a:t>
            </a:r>
            <a:r>
              <a:rPr lang="ru-RU" sz="1600" dirty="0" smtClean="0">
                <a:latin typeface="Arial Narrow" panose="020B0606020202030204" pitchFamily="34" charset="0"/>
              </a:rPr>
              <a:t>)</a:t>
            </a:r>
          </a:p>
          <a:p>
            <a:pPr marL="171450" lvl="0" indent="-171450">
              <a:buClr>
                <a:srgbClr val="F5750B"/>
              </a:buClr>
              <a:buFont typeface="Arial" panose="020B0604020202020204" pitchFamily="34" charset="0"/>
              <a:buChar char="•"/>
            </a:pPr>
            <a:r>
              <a:rPr lang="ru-RU" sz="1600" dirty="0" smtClean="0">
                <a:latin typeface="Arial Narrow" panose="020B0606020202030204" pitchFamily="34" charset="0"/>
              </a:rPr>
              <a:t>водные суда </a:t>
            </a:r>
            <a:endParaRPr lang="ru-RU" sz="1600" dirty="0">
              <a:latin typeface="Arial Narrow" panose="020B0606020202030204" pitchFamily="34" charset="0"/>
            </a:endParaRPr>
          </a:p>
          <a:p>
            <a:pPr marL="171450" lvl="0" indent="-171450">
              <a:buClr>
                <a:srgbClr val="F5750B"/>
              </a:buClr>
              <a:buFont typeface="Arial" panose="020B0604020202020204" pitchFamily="34" charset="0"/>
              <a:buChar char="•"/>
            </a:pPr>
            <a:r>
              <a:rPr lang="ru-RU" sz="1600" dirty="0">
                <a:latin typeface="Arial Narrow" panose="020B0606020202030204" pitchFamily="34" charset="0"/>
              </a:rPr>
              <a:t>воздушные суда и другая авиационная </a:t>
            </a:r>
            <a:r>
              <a:rPr lang="ru-RU" sz="1600" dirty="0" smtClean="0">
                <a:latin typeface="Arial Narrow" panose="020B0606020202030204" pitchFamily="34" charset="0"/>
              </a:rPr>
              <a:t>техника</a:t>
            </a:r>
            <a:endParaRPr lang="ru-RU" sz="1600" dirty="0">
              <a:latin typeface="Arial Narrow" panose="020B0606020202030204" pitchFamily="34" charset="0"/>
            </a:endParaRPr>
          </a:p>
          <a:p>
            <a:pPr marL="171450" lvl="0" indent="-171450">
              <a:buClr>
                <a:srgbClr val="F5750B"/>
              </a:buClr>
              <a:buFont typeface="Arial" panose="020B0604020202020204" pitchFamily="34" charset="0"/>
              <a:buChar char="•"/>
            </a:pPr>
            <a:r>
              <a:rPr lang="ru-RU" sz="1600" dirty="0">
                <a:latin typeface="Arial Narrow" panose="020B0606020202030204" pitchFamily="34" charset="0"/>
              </a:rPr>
              <a:t>подвижной состав железнодорожного </a:t>
            </a:r>
            <a:r>
              <a:rPr lang="ru-RU" sz="1600" dirty="0" smtClean="0">
                <a:latin typeface="Arial Narrow" panose="020B0606020202030204" pitchFamily="34" charset="0"/>
              </a:rPr>
              <a:t>транспорта</a:t>
            </a:r>
            <a:endParaRPr lang="ru-RU" sz="1600" dirty="0">
              <a:latin typeface="Arial Narrow" panose="020B0606020202030204" pitchFamily="34" charset="0"/>
            </a:endParaRPr>
          </a:p>
        </p:txBody>
      </p:sp>
      <p:sp>
        <p:nvSpPr>
          <p:cNvPr id="27" name="TextBox 26"/>
          <p:cNvSpPr txBox="1"/>
          <p:nvPr/>
        </p:nvSpPr>
        <p:spPr>
          <a:xfrm>
            <a:off x="1055093" y="5183143"/>
            <a:ext cx="4733041" cy="646331"/>
          </a:xfrm>
          <a:prstGeom prst="rect">
            <a:avLst/>
          </a:prstGeom>
          <a:noFill/>
        </p:spPr>
        <p:txBody>
          <a:bodyPr wrap="square" rtlCol="0">
            <a:spAutoFit/>
          </a:bodyPr>
          <a:lstStyle/>
          <a:p>
            <a:r>
              <a:rPr lang="ru-RU" sz="1800" b="1" dirty="0" smtClean="0">
                <a:solidFill>
                  <a:srgbClr val="F5750B"/>
                </a:solidFill>
                <a:latin typeface="Arial Narrow" panose="020B0606020202030204" pitchFamily="34" charset="0"/>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endParaRPr>
          </a:p>
        </p:txBody>
      </p:sp>
      <p:grpSp>
        <p:nvGrpSpPr>
          <p:cNvPr id="5" name="Группа 4"/>
          <p:cNvGrpSpPr/>
          <p:nvPr/>
        </p:nvGrpSpPr>
        <p:grpSpPr>
          <a:xfrm>
            <a:off x="411750" y="5242952"/>
            <a:ext cx="560554" cy="526713"/>
            <a:chOff x="490441" y="5638826"/>
            <a:chExt cx="560554" cy="526713"/>
          </a:xfrm>
        </p:grpSpPr>
        <p:sp>
          <p:nvSpPr>
            <p:cNvPr id="29" name="Равнобедренный треугольник 28"/>
            <p:cNvSpPr/>
            <p:nvPr/>
          </p:nvSpPr>
          <p:spPr>
            <a:xfrm>
              <a:off x="490441" y="5638826"/>
              <a:ext cx="556097" cy="479393"/>
            </a:xfrm>
            <a:prstGeom prst="triangle">
              <a:avLst/>
            </a:prstGeom>
            <a:solidFill>
              <a:schemeClr val="bg1"/>
            </a:solidFill>
            <a:ln w="38100">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Arial Narrow" panose="020B0606020202030204" pitchFamily="34" charset="0"/>
              </a:endParaRPr>
            </a:p>
          </p:txBody>
        </p:sp>
        <p:sp>
          <p:nvSpPr>
            <p:cNvPr id="31" name="TextBox 30"/>
            <p:cNvSpPr txBox="1"/>
            <p:nvPr/>
          </p:nvSpPr>
          <p:spPr>
            <a:xfrm>
              <a:off x="494898" y="5642319"/>
              <a:ext cx="556097" cy="523220"/>
            </a:xfrm>
            <a:prstGeom prst="rect">
              <a:avLst/>
            </a:prstGeom>
            <a:noFill/>
          </p:spPr>
          <p:txBody>
            <a:bodyPr wrap="square" rtlCol="0">
              <a:spAutoFit/>
            </a:bodyPr>
            <a:lstStyle/>
            <a:p>
              <a:pPr algn="ctr"/>
              <a:r>
                <a:rPr lang="ru-RU" sz="2800" b="1" dirty="0" smtClean="0">
                  <a:solidFill>
                    <a:srgbClr val="F5750B"/>
                  </a:solidFill>
                  <a:latin typeface="Arial Narrow" panose="020B0606020202030204" pitchFamily="34" charset="0"/>
                </a:rPr>
                <a:t>!</a:t>
              </a:r>
              <a:endParaRPr lang="ru-RU" sz="2400" b="1" dirty="0">
                <a:solidFill>
                  <a:srgbClr val="F5750B"/>
                </a:solidFill>
                <a:latin typeface="Arial Narrow" panose="020B0606020202030204" pitchFamily="34" charset="0"/>
              </a:endParaRPr>
            </a:p>
          </p:txBody>
        </p:sp>
      </p:grpSp>
      <p:cxnSp>
        <p:nvCxnSpPr>
          <p:cNvPr id="33" name="Прямая соединительная линия 32"/>
          <p:cNvCxnSpPr/>
          <p:nvPr/>
        </p:nvCxnSpPr>
        <p:spPr>
          <a:xfrm>
            <a:off x="411179" y="5813627"/>
            <a:ext cx="4680472" cy="0"/>
          </a:xfrm>
          <a:prstGeom prst="line">
            <a:avLst/>
          </a:prstGeom>
          <a:ln>
            <a:solidFill>
              <a:srgbClr val="F5750B"/>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344603" y="2183934"/>
            <a:ext cx="4803837" cy="2970747"/>
            <a:chOff x="344603" y="2183934"/>
            <a:chExt cx="4803837" cy="2970747"/>
          </a:xfrm>
        </p:grpSpPr>
        <p:grpSp>
          <p:nvGrpSpPr>
            <p:cNvPr id="9" name="Группа 8"/>
            <p:cNvGrpSpPr/>
            <p:nvPr/>
          </p:nvGrpSpPr>
          <p:grpSpPr>
            <a:xfrm>
              <a:off x="344603" y="2183934"/>
              <a:ext cx="4803837" cy="705483"/>
              <a:chOff x="467999" y="2183934"/>
              <a:chExt cx="5280556" cy="705483"/>
            </a:xfrm>
          </p:grpSpPr>
          <p:sp>
            <p:nvSpPr>
              <p:cNvPr id="25" name="TextBox 24"/>
              <p:cNvSpPr txBox="1"/>
              <p:nvPr/>
            </p:nvSpPr>
            <p:spPr>
              <a:xfrm>
                <a:off x="489871" y="2183934"/>
                <a:ext cx="5236811" cy="646331"/>
              </a:xfrm>
              <a:prstGeom prst="rect">
                <a:avLst/>
              </a:prstGeom>
              <a:noFill/>
            </p:spPr>
            <p:txBody>
              <a:bodyPr wrap="square" rtlCol="0">
                <a:spAutoFit/>
              </a:bodyPr>
              <a:lstStyle/>
              <a:p>
                <a:pPr algn="ctr"/>
                <a:r>
                  <a:rPr lang="ru-RU" sz="1800" b="1" dirty="0" smtClean="0">
                    <a:solidFill>
                      <a:schemeClr val="accent1">
                        <a:lumMod val="50000"/>
                      </a:schemeClr>
                    </a:solidFill>
                    <a:latin typeface="Arial Narrow" panose="020B0606020202030204" pitchFamily="34" charset="0"/>
                  </a:rPr>
                  <a:t>Новое, ранее не использованное или не введенное в эксплуатацию оборудование</a:t>
                </a:r>
                <a:endParaRPr lang="ru-RU" sz="1800" b="1" dirty="0">
                  <a:solidFill>
                    <a:schemeClr val="accent1">
                      <a:lumMod val="50000"/>
                    </a:schemeClr>
                  </a:solidFill>
                  <a:latin typeface="Arial Narrow" panose="020B0606020202030204" pitchFamily="34" charset="0"/>
                </a:endParaRPr>
              </a:p>
            </p:txBody>
          </p:sp>
          <p:sp>
            <p:nvSpPr>
              <p:cNvPr id="32" name="Правая круглая скобка 31"/>
              <p:cNvSpPr/>
              <p:nvPr/>
            </p:nvSpPr>
            <p:spPr>
              <a:xfrm rot="16200000">
                <a:off x="3055716" y="196579"/>
                <a:ext cx="105121" cy="5280556"/>
              </a:xfrm>
              <a:prstGeom prst="rightBracket">
                <a:avLst>
                  <a:gd name="adj" fmla="val 89321"/>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dirty="0">
                  <a:latin typeface="Arial Narrow" panose="020B0606020202030204" pitchFamily="34" charset="0"/>
                </a:endParaRPr>
              </a:p>
            </p:txBody>
          </p:sp>
        </p:grpSp>
        <p:sp>
          <p:nvSpPr>
            <p:cNvPr id="35" name="Прямоугольник 34"/>
            <p:cNvSpPr/>
            <p:nvPr/>
          </p:nvSpPr>
          <p:spPr>
            <a:xfrm>
              <a:off x="3643528" y="2899706"/>
              <a:ext cx="1504912" cy="225497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1"/>
                </a:solidFill>
                <a:latin typeface="Arial Narrow" panose="020B0606020202030204" pitchFamily="34" charset="0"/>
              </a:endParaRPr>
            </a:p>
            <a:p>
              <a:pPr algn="ctr"/>
              <a:endParaRPr lang="en-US" sz="1600" b="1" dirty="0" smtClean="0">
                <a:solidFill>
                  <a:schemeClr val="tx1"/>
                </a:solidFill>
                <a:latin typeface="Arial Narrow" panose="020B0606020202030204" pitchFamily="34" charset="0"/>
              </a:endParaRPr>
            </a:p>
            <a:p>
              <a:pPr algn="ctr"/>
              <a:endParaRPr lang="en-US" sz="1600" b="1" dirty="0">
                <a:solidFill>
                  <a:schemeClr val="tx1"/>
                </a:solidFill>
                <a:latin typeface="Arial Narrow" panose="020B0606020202030204" pitchFamily="34" charset="0"/>
              </a:endParaRPr>
            </a:p>
            <a:p>
              <a:pPr algn="ctr"/>
              <a:r>
                <a:rPr lang="ru-RU" sz="1600" b="1" dirty="0" smtClean="0">
                  <a:solidFill>
                    <a:schemeClr val="tx1"/>
                  </a:solidFill>
                  <a:latin typeface="Arial Narrow" panose="020B0606020202030204" pitchFamily="34" charset="0"/>
                </a:rPr>
                <a:t>Оборудование </a:t>
              </a:r>
              <a:r>
                <a:rPr lang="ru-RU" sz="1600" b="1" dirty="0">
                  <a:solidFill>
                    <a:schemeClr val="tx1"/>
                  </a:solidFill>
                  <a:latin typeface="Arial Narrow" panose="020B0606020202030204" pitchFamily="34" charset="0"/>
                </a:rPr>
                <a:t>в сфере переработки и хранения с</a:t>
              </a:r>
              <a:r>
                <a:rPr lang="en-US" sz="1600" b="1" dirty="0">
                  <a:solidFill>
                    <a:schemeClr val="tx1"/>
                  </a:solidFill>
                  <a:latin typeface="Arial Narrow" panose="020B0606020202030204" pitchFamily="34" charset="0"/>
                </a:rPr>
                <a:t>/</a:t>
              </a:r>
              <a:r>
                <a:rPr lang="ru-RU" sz="1600" b="1" dirty="0">
                  <a:solidFill>
                    <a:schemeClr val="tx1"/>
                  </a:solidFill>
                  <a:latin typeface="Arial Narrow" panose="020B0606020202030204" pitchFamily="34" charset="0"/>
                </a:rPr>
                <a:t>х продукции</a:t>
              </a:r>
              <a:endParaRPr lang="ru-RU" sz="1600" dirty="0">
                <a:solidFill>
                  <a:schemeClr val="tx1"/>
                </a:solidFill>
                <a:latin typeface="Arial Narrow" panose="020B0606020202030204" pitchFamily="34" charset="0"/>
              </a:endParaRPr>
            </a:p>
          </p:txBody>
        </p:sp>
        <p:sp>
          <p:nvSpPr>
            <p:cNvPr id="39" name="Прямоугольник 38"/>
            <p:cNvSpPr/>
            <p:nvPr/>
          </p:nvSpPr>
          <p:spPr>
            <a:xfrm>
              <a:off x="384714" y="2899706"/>
              <a:ext cx="1600127" cy="225497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Narrow" panose="020B0606020202030204" pitchFamily="34" charset="0"/>
              </a:endParaRPr>
            </a:p>
            <a:p>
              <a:pPr algn="ctr"/>
              <a:endParaRPr lang="en-US" sz="1600" b="1" dirty="0">
                <a:solidFill>
                  <a:schemeClr val="tx1"/>
                </a:solidFill>
                <a:latin typeface="Arial Narrow" panose="020B0606020202030204" pitchFamily="34" charset="0"/>
              </a:endParaRPr>
            </a:p>
            <a:p>
              <a:pPr algn="ctr"/>
              <a:endParaRPr lang="en-US" sz="1600" b="1" dirty="0" smtClean="0">
                <a:solidFill>
                  <a:schemeClr val="tx1"/>
                </a:solidFill>
                <a:latin typeface="Arial Narrow" panose="020B0606020202030204" pitchFamily="34" charset="0"/>
              </a:endParaRPr>
            </a:p>
            <a:p>
              <a:pPr algn="ctr"/>
              <a:r>
                <a:rPr lang="ru-RU" sz="1600" b="1" dirty="0" smtClean="0">
                  <a:solidFill>
                    <a:schemeClr val="tx1"/>
                  </a:solidFill>
                  <a:latin typeface="Arial Narrow" panose="020B0606020202030204" pitchFamily="34" charset="0"/>
                </a:rPr>
                <a:t>Высоко-</a:t>
              </a:r>
              <a:r>
                <a:rPr lang="ru-RU" sz="1600" b="1" dirty="0">
                  <a:solidFill>
                    <a:schemeClr val="tx1"/>
                  </a:solidFill>
                  <a:latin typeface="Arial Narrow" panose="020B0606020202030204" pitchFamily="34" charset="0"/>
                </a:rPr>
                <a:t/>
              </a:r>
              <a:br>
                <a:rPr lang="ru-RU" sz="1600" b="1" dirty="0">
                  <a:solidFill>
                    <a:schemeClr val="tx1"/>
                  </a:solidFill>
                  <a:latin typeface="Arial Narrow" panose="020B0606020202030204" pitchFamily="34" charset="0"/>
                </a:rPr>
              </a:br>
              <a:r>
                <a:rPr lang="ru-RU" sz="1600" b="1" dirty="0">
                  <a:solidFill>
                    <a:schemeClr val="tx1"/>
                  </a:solidFill>
                  <a:latin typeface="Arial Narrow" panose="020B0606020202030204" pitchFamily="34" charset="0"/>
                </a:rPr>
                <a:t>технологичное и инновационное оборудование</a:t>
              </a:r>
            </a:p>
          </p:txBody>
        </p:sp>
        <p:sp>
          <p:nvSpPr>
            <p:cNvPr id="42" name="Прямоугольник 41"/>
            <p:cNvSpPr/>
            <p:nvPr/>
          </p:nvSpPr>
          <p:spPr>
            <a:xfrm>
              <a:off x="2052239" y="2899706"/>
              <a:ext cx="1523891" cy="225497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Narrow" panose="020B0606020202030204" pitchFamily="34" charset="0"/>
              </a:endParaRPr>
            </a:p>
            <a:p>
              <a:pPr algn="ctr"/>
              <a:r>
                <a:rPr lang="ru-RU" sz="1600" b="1" dirty="0" smtClean="0">
                  <a:solidFill>
                    <a:schemeClr val="tx1"/>
                  </a:solidFill>
                  <a:latin typeface="Arial Narrow" panose="020B0606020202030204" pitchFamily="34" charset="0"/>
                </a:rPr>
                <a:t>Промышленное </a:t>
              </a:r>
              <a:r>
                <a:rPr lang="ru-RU" sz="1600" b="1" dirty="0">
                  <a:solidFill>
                    <a:schemeClr val="tx1"/>
                  </a:solidFill>
                  <a:latin typeface="Arial Narrow" panose="020B0606020202030204" pitchFamily="34" charset="0"/>
                </a:rPr>
                <a:t>оборудование </a:t>
              </a:r>
            </a:p>
          </p:txBody>
        </p:sp>
        <p:grpSp>
          <p:nvGrpSpPr>
            <p:cNvPr id="44" name="Group 1136"/>
            <p:cNvGrpSpPr/>
            <p:nvPr/>
          </p:nvGrpSpPr>
          <p:grpSpPr>
            <a:xfrm>
              <a:off x="873285" y="3238684"/>
              <a:ext cx="622984" cy="420171"/>
              <a:chOff x="6375401" y="5816600"/>
              <a:chExt cx="652463" cy="400050"/>
            </a:xfrm>
            <a:solidFill>
              <a:schemeClr val="tx1"/>
            </a:solidFill>
          </p:grpSpPr>
          <p:sp>
            <p:nvSpPr>
              <p:cNvPr id="45"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46"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47"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48"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0"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1"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2"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3"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4"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5"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6"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7"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8"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59"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60"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grpSp>
        <p:grpSp>
          <p:nvGrpSpPr>
            <p:cNvPr id="62" name="Group 1007"/>
            <p:cNvGrpSpPr/>
            <p:nvPr/>
          </p:nvGrpSpPr>
          <p:grpSpPr>
            <a:xfrm>
              <a:off x="2505213" y="3051656"/>
              <a:ext cx="617942" cy="664897"/>
              <a:chOff x="6081713" y="3184525"/>
              <a:chExt cx="1044575" cy="1123950"/>
            </a:xfrm>
            <a:solidFill>
              <a:schemeClr val="tx1"/>
            </a:solidFill>
          </p:grpSpPr>
          <p:sp>
            <p:nvSpPr>
              <p:cNvPr id="63"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64"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65"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66"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67"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69"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sp>
            <p:nvSpPr>
              <p:cNvPr id="7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tx1"/>
                </a:solidFill>
                <a:round/>
                <a:headEnd/>
                <a:tailEnd/>
              </a:ln>
              <a:extLst/>
            </p:spPr>
            <p:txBody>
              <a:bodyPr vert="horz" wrap="square" lIns="89533" tIns="44766" rIns="89533" bIns="44766" numCol="1" anchor="t" anchorCtr="0" compatLnSpc="1">
                <a:prstTxWarp prst="textNoShape">
                  <a:avLst/>
                </a:prstTxWarp>
              </a:bodyPr>
              <a:lstStyle/>
              <a:p>
                <a:pPr defTabSz="1020833"/>
                <a:endParaRPr lang="en-US" sz="2800" dirty="0">
                  <a:solidFill>
                    <a:schemeClr val="bg1"/>
                  </a:solidFill>
                  <a:latin typeface="Arial Narrow" panose="020B0606020202030204" pitchFamily="34" charset="0"/>
                  <a:cs typeface="Arial" pitchFamily="34" charset="0"/>
                </a:endParaRPr>
              </a:p>
            </p:txBody>
          </p:sp>
        </p:grpSp>
        <p:grpSp>
          <p:nvGrpSpPr>
            <p:cNvPr id="74" name="Group 1064"/>
            <p:cNvGrpSpPr/>
            <p:nvPr/>
          </p:nvGrpSpPr>
          <p:grpSpPr>
            <a:xfrm>
              <a:off x="4137743" y="3143218"/>
              <a:ext cx="440200" cy="594062"/>
              <a:chOff x="9929813" y="3343275"/>
              <a:chExt cx="400050" cy="962025"/>
            </a:xfrm>
            <a:solidFill>
              <a:schemeClr val="tx1"/>
            </a:solidFill>
          </p:grpSpPr>
          <p:sp>
            <p:nvSpPr>
              <p:cNvPr id="75"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76"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77"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78"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79"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80"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81"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82"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sp>
            <p:nvSpPr>
              <p:cNvPr id="83"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800" dirty="0">
                  <a:solidFill>
                    <a:prstClr val="black"/>
                  </a:solidFill>
                  <a:latin typeface="Arial Narrow" panose="020B0606020202030204" pitchFamily="34" charset="0"/>
                  <a:cs typeface="Arial" pitchFamily="34" charset="0"/>
                </a:endParaRPr>
              </a:p>
            </p:txBody>
          </p:sp>
        </p:grpSp>
      </p:grpSp>
      <p:sp>
        <p:nvSpPr>
          <p:cNvPr id="84" name="Скругленный прямоугольник 83"/>
          <p:cNvSpPr/>
          <p:nvPr/>
        </p:nvSpPr>
        <p:spPr>
          <a:xfrm>
            <a:off x="5631045" y="4683068"/>
            <a:ext cx="6687952" cy="3199710"/>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Narrow" panose="020B0606020202030204" pitchFamily="34" charset="0"/>
            </a:endParaRPr>
          </a:p>
        </p:txBody>
      </p:sp>
      <p:sp>
        <p:nvSpPr>
          <p:cNvPr id="85" name="Freeform 21"/>
          <p:cNvSpPr>
            <a:spLocks noChangeAspect="1"/>
          </p:cNvSpPr>
          <p:nvPr/>
        </p:nvSpPr>
        <p:spPr bwMode="auto">
          <a:xfrm>
            <a:off x="5909663" y="4817313"/>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800" dirty="0">
              <a:solidFill>
                <a:srgbClr val="000000"/>
              </a:solidFill>
              <a:latin typeface="Arial Narrow" panose="020B0606020202030204" pitchFamily="34" charset="0"/>
              <a:cs typeface="Arial" pitchFamily="34" charset="0"/>
            </a:endParaRPr>
          </a:p>
        </p:txBody>
      </p:sp>
      <p:sp>
        <p:nvSpPr>
          <p:cNvPr id="86" name="Прямоугольник 85"/>
          <p:cNvSpPr/>
          <p:nvPr/>
        </p:nvSpPr>
        <p:spPr>
          <a:xfrm>
            <a:off x="7034108" y="4751724"/>
            <a:ext cx="5261401" cy="1550024"/>
          </a:xfrm>
          <a:prstGeom prst="rect">
            <a:avLst/>
          </a:prstGeom>
        </p:spPr>
        <p:txBody>
          <a:bodyPr wrap="square" lIns="72000" tIns="108000" rIns="36000" bIns="0" anchor="t">
            <a:noAutofit/>
          </a:bodyPr>
          <a:lstStyle/>
          <a:p>
            <a:pPr defTabSz="957263">
              <a:lnSpc>
                <a:spcPct val="106000"/>
              </a:lnSpc>
              <a:spcBef>
                <a:spcPts val="300"/>
              </a:spcBef>
            </a:pPr>
            <a:r>
              <a:rPr lang="ru-RU" sz="1600" b="1" dirty="0">
                <a:latin typeface="Arial Narrow" panose="020B0606020202030204" pitchFamily="34" charset="0"/>
              </a:rPr>
              <a:t>Субъекты индивидуального и малого </a:t>
            </a:r>
            <a:r>
              <a:rPr lang="ru-RU" sz="1600" b="1" dirty="0" smtClean="0">
                <a:latin typeface="Arial Narrow" panose="020B0606020202030204" pitchFamily="34" charset="0"/>
              </a:rPr>
              <a:t>предпринимательства </a:t>
            </a:r>
            <a:r>
              <a:rPr lang="ru-RU" sz="1600" dirty="0" smtClean="0">
                <a:latin typeface="Arial Narrow" panose="020B0606020202030204" pitchFamily="34" charset="0"/>
              </a:rPr>
              <a:t>(ИМП)</a:t>
            </a:r>
            <a:r>
              <a:rPr lang="en-US" sz="1600" dirty="0" smtClean="0">
                <a:latin typeface="Arial Narrow" panose="020B0606020202030204" pitchFamily="34" charset="0"/>
              </a:rPr>
              <a:t>*</a:t>
            </a:r>
            <a:r>
              <a:rPr lang="ru-RU" sz="1600" dirty="0" smtClean="0">
                <a:latin typeface="Arial Narrow" panose="020B0606020202030204" pitchFamily="34" charset="0"/>
              </a:rPr>
              <a:t>*, в том числе поставщики </a:t>
            </a:r>
            <a:r>
              <a:rPr lang="ru-RU" sz="1600" dirty="0">
                <a:latin typeface="Arial Narrow" panose="020B0606020202030204" pitchFamily="34" charset="0"/>
              </a:rPr>
              <a:t>крупнейших заказчиков, определяемых Правительством Российской Федерации</a:t>
            </a:r>
            <a:r>
              <a:rPr lang="ru-RU" sz="1600" dirty="0" smtClean="0">
                <a:latin typeface="Arial Narrow" panose="020B0606020202030204" pitchFamily="34" charset="0"/>
              </a:rPr>
              <a:t>, включенные </a:t>
            </a:r>
            <a:r>
              <a:rPr lang="ru-RU" sz="1600" dirty="0">
                <a:latin typeface="Arial Narrow" panose="020B0606020202030204" pitchFamily="34" charset="0"/>
              </a:rPr>
              <a:t>в Единый реестр субъектов малого и среднего </a:t>
            </a:r>
            <a:r>
              <a:rPr lang="ru-RU" sz="1600" dirty="0" smtClean="0">
                <a:latin typeface="Arial Narrow" panose="020B0606020202030204" pitchFamily="34" charset="0"/>
              </a:rPr>
              <a:t>предпринимательства</a:t>
            </a:r>
            <a:endParaRPr lang="ru-RU" sz="1600" dirty="0">
              <a:latin typeface="Arial Narrow" panose="020B0606020202030204" pitchFamily="34" charset="0"/>
            </a:endParaRPr>
          </a:p>
        </p:txBody>
      </p:sp>
      <p:sp>
        <p:nvSpPr>
          <p:cNvPr id="87" name="TextBox 86"/>
          <p:cNvSpPr txBox="1"/>
          <p:nvPr/>
        </p:nvSpPr>
        <p:spPr>
          <a:xfrm>
            <a:off x="5854608" y="5761144"/>
            <a:ext cx="1100958" cy="646331"/>
          </a:xfrm>
          <a:prstGeom prst="rect">
            <a:avLst/>
          </a:prstGeom>
          <a:noFill/>
        </p:spPr>
        <p:txBody>
          <a:bodyPr wrap="square" rtlCol="0">
            <a:spAutoFit/>
          </a:bodyPr>
          <a:lstStyle/>
          <a:p>
            <a:pPr algn="ctr"/>
            <a:r>
              <a:rPr lang="ru-RU" sz="1800" b="1" dirty="0" smtClean="0">
                <a:solidFill>
                  <a:srgbClr val="1F4E79"/>
                </a:solidFill>
                <a:latin typeface="Arial Narrow" panose="020B0606020202030204" pitchFamily="34" charset="0"/>
              </a:rPr>
              <a:t>Профиль клиента</a:t>
            </a:r>
            <a:endParaRPr lang="ru-RU" sz="1800" b="1" dirty="0">
              <a:solidFill>
                <a:srgbClr val="1F4E79"/>
              </a:solidFill>
              <a:latin typeface="Arial Narrow" panose="020B0606020202030204" pitchFamily="34" charset="0"/>
            </a:endParaRPr>
          </a:p>
        </p:txBody>
      </p:sp>
      <p:sp>
        <p:nvSpPr>
          <p:cNvPr id="89" name="L-Shape 10"/>
          <p:cNvSpPr/>
          <p:nvPr/>
        </p:nvSpPr>
        <p:spPr>
          <a:xfrm rot="13701821">
            <a:off x="7357137" y="6619538"/>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Narrow" panose="020B0606020202030204" pitchFamily="34" charset="0"/>
            </a:endParaRPr>
          </a:p>
        </p:txBody>
      </p:sp>
      <p:sp>
        <p:nvSpPr>
          <p:cNvPr id="90" name="Прямоугольник 89"/>
          <p:cNvSpPr/>
          <p:nvPr/>
        </p:nvSpPr>
        <p:spPr>
          <a:xfrm>
            <a:off x="5622846" y="6563699"/>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rPr>
              <a:t>Величина дохода</a:t>
            </a:r>
            <a:endParaRPr lang="en-US" sz="1600" b="1" dirty="0">
              <a:solidFill>
                <a:srgbClr val="1F4E79"/>
              </a:solidFill>
              <a:latin typeface="Arial Narrow" panose="020B0606020202030204" pitchFamily="34" charset="0"/>
            </a:endParaRPr>
          </a:p>
        </p:txBody>
      </p:sp>
      <p:sp>
        <p:nvSpPr>
          <p:cNvPr id="91" name="Прямоугольник 90"/>
          <p:cNvSpPr/>
          <p:nvPr/>
        </p:nvSpPr>
        <p:spPr>
          <a:xfrm>
            <a:off x="7630725" y="6563699"/>
            <a:ext cx="1436612" cy="338554"/>
          </a:xfrm>
          <a:prstGeom prst="rect">
            <a:avLst/>
          </a:prstGeom>
        </p:spPr>
        <p:txBody>
          <a:bodyPr wrap="none">
            <a:spAutoFit/>
          </a:bodyPr>
          <a:lstStyle/>
          <a:p>
            <a:pPr lvl="0" defTabSz="859536" fontAlgn="t">
              <a:spcBef>
                <a:spcPts val="200"/>
              </a:spcBef>
              <a:spcAft>
                <a:spcPts val="0"/>
              </a:spcAft>
              <a:defRPr/>
            </a:pPr>
            <a:r>
              <a:rPr lang="ru-RU" sz="1600" dirty="0">
                <a:solidFill>
                  <a:srgbClr val="000000"/>
                </a:solidFill>
                <a:latin typeface="Arial Narrow" panose="020B0606020202030204" pitchFamily="34" charset="0"/>
              </a:rPr>
              <a:t>До 800 млн руб.</a:t>
            </a:r>
          </a:p>
        </p:txBody>
      </p:sp>
      <p:sp>
        <p:nvSpPr>
          <p:cNvPr id="93" name="L-Shape 10"/>
          <p:cNvSpPr/>
          <p:nvPr/>
        </p:nvSpPr>
        <p:spPr>
          <a:xfrm rot="13701821">
            <a:off x="7345793" y="7144586"/>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Narrow" panose="020B0606020202030204" pitchFamily="34" charset="0"/>
            </a:endParaRPr>
          </a:p>
        </p:txBody>
      </p:sp>
      <p:sp>
        <p:nvSpPr>
          <p:cNvPr id="94" name="Прямоугольник 93"/>
          <p:cNvSpPr/>
          <p:nvPr/>
        </p:nvSpPr>
        <p:spPr>
          <a:xfrm>
            <a:off x="5589259" y="6946203"/>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rPr>
              <a:t>Среднесписочная численность сотрудников</a:t>
            </a:r>
          </a:p>
        </p:txBody>
      </p:sp>
      <p:sp>
        <p:nvSpPr>
          <p:cNvPr id="95" name="Прямоугольник 94"/>
          <p:cNvSpPr/>
          <p:nvPr/>
        </p:nvSpPr>
        <p:spPr>
          <a:xfrm>
            <a:off x="7630725" y="7130869"/>
            <a:ext cx="1391728" cy="338554"/>
          </a:xfrm>
          <a:prstGeom prst="rect">
            <a:avLst/>
          </a:prstGeom>
        </p:spPr>
        <p:txBody>
          <a:bodyPr wrap="none">
            <a:spAutoFit/>
          </a:bodyPr>
          <a:lstStyle/>
          <a:p>
            <a:pPr lvl="0" defTabSz="859536" fontAlgn="t">
              <a:spcBef>
                <a:spcPts val="200"/>
              </a:spcBef>
              <a:spcAft>
                <a:spcPts val="0"/>
              </a:spcAft>
              <a:defRPr/>
            </a:pPr>
            <a:r>
              <a:rPr lang="ru-RU" sz="1600" dirty="0">
                <a:solidFill>
                  <a:srgbClr val="000000"/>
                </a:solidFill>
                <a:latin typeface="Arial Narrow" panose="020B0606020202030204" pitchFamily="34" charset="0"/>
              </a:rPr>
              <a:t>До 100 человек</a:t>
            </a:r>
          </a:p>
        </p:txBody>
      </p:sp>
      <p:grpSp>
        <p:nvGrpSpPr>
          <p:cNvPr id="10" name="Группа 9"/>
          <p:cNvGrpSpPr/>
          <p:nvPr/>
        </p:nvGrpSpPr>
        <p:grpSpPr>
          <a:xfrm>
            <a:off x="9359656" y="7148307"/>
            <a:ext cx="2963303" cy="584775"/>
            <a:chOff x="9643864" y="7042001"/>
            <a:chExt cx="2963303" cy="584775"/>
          </a:xfrm>
        </p:grpSpPr>
        <p:sp>
          <p:nvSpPr>
            <p:cNvPr id="97" name="L-Shape 10"/>
            <p:cNvSpPr/>
            <p:nvPr/>
          </p:nvSpPr>
          <p:spPr>
            <a:xfrm rot="13701821">
              <a:off x="10914841" y="7209606"/>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Narrow" panose="020B0606020202030204" pitchFamily="34" charset="0"/>
              </a:endParaRPr>
            </a:p>
          </p:txBody>
        </p:sp>
        <p:sp>
          <p:nvSpPr>
            <p:cNvPr id="98" name="Прямоугольник 97"/>
            <p:cNvSpPr/>
            <p:nvPr/>
          </p:nvSpPr>
          <p:spPr>
            <a:xfrm>
              <a:off x="9643864" y="7042001"/>
              <a:ext cx="1318871"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rPr>
                <a:t>Место регистрации</a:t>
              </a:r>
            </a:p>
          </p:txBody>
        </p:sp>
        <p:sp>
          <p:nvSpPr>
            <p:cNvPr id="99" name="Прямоугольник 98"/>
            <p:cNvSpPr/>
            <p:nvPr/>
          </p:nvSpPr>
          <p:spPr>
            <a:xfrm>
              <a:off x="11201013" y="7165111"/>
              <a:ext cx="1406154" cy="338554"/>
            </a:xfrm>
            <a:prstGeom prst="rect">
              <a:avLst/>
            </a:prstGeom>
          </p:spPr>
          <p:txBody>
            <a:bodyPr wrap="none">
              <a:spAutoFit/>
            </a:bodyPr>
            <a:lstStyle/>
            <a:p>
              <a:pPr lvl="0" defTabSz="859536" fontAlgn="t">
                <a:spcBef>
                  <a:spcPts val="200"/>
                </a:spcBef>
                <a:spcAft>
                  <a:spcPts val="0"/>
                </a:spcAft>
                <a:defRPr/>
              </a:pPr>
              <a:r>
                <a:rPr lang="ru-RU" sz="1600" dirty="0" smtClean="0">
                  <a:solidFill>
                    <a:srgbClr val="000000"/>
                  </a:solidFill>
                  <a:latin typeface="Arial Narrow" panose="020B0606020202030204" pitchFamily="34" charset="0"/>
                </a:rPr>
                <a:t>Резидент РФ*</a:t>
              </a:r>
              <a:r>
                <a:rPr lang="en-US" sz="1600" dirty="0" smtClean="0">
                  <a:solidFill>
                    <a:srgbClr val="000000"/>
                  </a:solidFill>
                  <a:latin typeface="Arial Narrow" panose="020B0606020202030204" pitchFamily="34" charset="0"/>
                </a:rPr>
                <a:t>*</a:t>
              </a:r>
              <a:r>
                <a:rPr lang="ru-RU" sz="1600" dirty="0" smtClean="0">
                  <a:solidFill>
                    <a:srgbClr val="000000"/>
                  </a:solidFill>
                  <a:latin typeface="Arial Narrow" panose="020B0606020202030204" pitchFamily="34" charset="0"/>
                </a:rPr>
                <a:t>*</a:t>
              </a:r>
              <a:endParaRPr lang="ru-RU" sz="1600" dirty="0">
                <a:solidFill>
                  <a:srgbClr val="000000"/>
                </a:solidFill>
                <a:latin typeface="Arial Narrow" panose="020B0606020202030204" pitchFamily="34" charset="0"/>
              </a:endParaRPr>
            </a:p>
          </p:txBody>
        </p:sp>
      </p:grpSp>
      <p:sp>
        <p:nvSpPr>
          <p:cNvPr id="101" name="L-Shape 10"/>
          <p:cNvSpPr/>
          <p:nvPr/>
        </p:nvSpPr>
        <p:spPr>
          <a:xfrm rot="13701821">
            <a:off x="10628395" y="6643551"/>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Narrow" panose="020B0606020202030204" pitchFamily="34" charset="0"/>
            </a:endParaRPr>
          </a:p>
        </p:txBody>
      </p:sp>
      <p:sp>
        <p:nvSpPr>
          <p:cNvPr id="102" name="Прямоугольник 101"/>
          <p:cNvSpPr/>
          <p:nvPr/>
        </p:nvSpPr>
        <p:spPr>
          <a:xfrm>
            <a:off x="8865317" y="6475946"/>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rPr>
              <a:t>Срок ведения бизнеса</a:t>
            </a:r>
          </a:p>
        </p:txBody>
      </p:sp>
      <p:sp>
        <p:nvSpPr>
          <p:cNvPr id="103" name="Прямоугольник 102"/>
          <p:cNvSpPr/>
          <p:nvPr/>
        </p:nvSpPr>
        <p:spPr>
          <a:xfrm>
            <a:off x="11035405" y="6599056"/>
            <a:ext cx="1119833" cy="338554"/>
          </a:xfrm>
          <a:prstGeom prst="rect">
            <a:avLst/>
          </a:prstGeom>
        </p:spPr>
        <p:txBody>
          <a:bodyPr wrap="square">
            <a:spAutoFit/>
          </a:bodyPr>
          <a:lstStyle/>
          <a:p>
            <a:pPr lvl="0" defTabSz="859536" fontAlgn="t">
              <a:spcBef>
                <a:spcPts val="200"/>
              </a:spcBef>
              <a:spcAft>
                <a:spcPts val="0"/>
              </a:spcAft>
              <a:defRPr/>
            </a:pPr>
            <a:r>
              <a:rPr lang="ru-RU" sz="1600" dirty="0" smtClean="0">
                <a:solidFill>
                  <a:srgbClr val="000000"/>
                </a:solidFill>
                <a:latin typeface="Arial Narrow" panose="020B0606020202030204" pitchFamily="34" charset="0"/>
              </a:rPr>
              <a:t>От</a:t>
            </a:r>
            <a:r>
              <a:rPr lang="en-US" sz="1600" dirty="0" smtClean="0">
                <a:solidFill>
                  <a:srgbClr val="000000"/>
                </a:solidFill>
                <a:latin typeface="Arial Narrow" panose="020B0606020202030204" pitchFamily="34" charset="0"/>
              </a:rPr>
              <a:t> </a:t>
            </a:r>
            <a:r>
              <a:rPr lang="ru-RU" sz="1600" dirty="0" smtClean="0">
                <a:solidFill>
                  <a:srgbClr val="000000"/>
                </a:solidFill>
                <a:latin typeface="Arial Narrow" panose="020B0606020202030204" pitchFamily="34" charset="0"/>
              </a:rPr>
              <a:t>12 мес.</a:t>
            </a:r>
            <a:endParaRPr lang="ru-RU" sz="1600" dirty="0">
              <a:solidFill>
                <a:srgbClr val="000000"/>
              </a:solidFill>
              <a:latin typeface="Arial Narrow" panose="020B0606020202030204" pitchFamily="34" charset="0"/>
            </a:endParaRPr>
          </a:p>
        </p:txBody>
      </p:sp>
      <p:sp>
        <p:nvSpPr>
          <p:cNvPr id="105" name="TextBox 104"/>
          <p:cNvSpPr txBox="1"/>
          <p:nvPr/>
        </p:nvSpPr>
        <p:spPr>
          <a:xfrm>
            <a:off x="5631046" y="4172489"/>
            <a:ext cx="6687951" cy="400110"/>
          </a:xfrm>
          <a:prstGeom prst="rect">
            <a:avLst/>
          </a:prstGeom>
          <a:solidFill>
            <a:srgbClr val="1F4E79"/>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r>
              <a:rPr lang="ru-RU" dirty="0"/>
              <a:t>Требования к лизингополучателю</a:t>
            </a:r>
          </a:p>
        </p:txBody>
      </p:sp>
      <p:sp>
        <p:nvSpPr>
          <p:cNvPr id="106" name="Прямоугольник 105"/>
          <p:cNvSpPr/>
          <p:nvPr/>
        </p:nvSpPr>
        <p:spPr>
          <a:xfrm>
            <a:off x="384715" y="7943778"/>
            <a:ext cx="12215274" cy="596030"/>
          </a:xfrm>
          <a:prstGeom prst="rect">
            <a:avLst/>
          </a:prstGeom>
        </p:spPr>
        <p:txBody>
          <a:bodyPr wrap="square" lIns="72000" tIns="108000" rIns="36000" bIns="0" anchor="t">
            <a:noAutofit/>
          </a:bodyPr>
          <a:lstStyle/>
          <a:p>
            <a:pPr lvl="0"/>
            <a:r>
              <a:rPr lang="en-US" sz="1000" dirty="0" smtClean="0">
                <a:solidFill>
                  <a:schemeClr val="tx1">
                    <a:lumMod val="50000"/>
                    <a:lumOff val="50000"/>
                  </a:schemeClr>
                </a:solidFill>
                <a:latin typeface="Arial Narrow" panose="020B0606020202030204" pitchFamily="34" charset="0"/>
              </a:rPr>
              <a:t>* </a:t>
            </a:r>
            <a:r>
              <a:rPr lang="ru-RU" sz="1000" dirty="0" smtClean="0">
                <a:solidFill>
                  <a:schemeClr val="tx1">
                    <a:lumMod val="50000"/>
                    <a:lumOff val="50000"/>
                  </a:schemeClr>
                </a:solidFill>
                <a:latin typeface="Arial Narrow" panose="020B0606020202030204" pitchFamily="34" charset="0"/>
              </a:rPr>
              <a:t>Приоритетный проект </a:t>
            </a:r>
            <a:r>
              <a:rPr lang="ru-RU" sz="1000" dirty="0">
                <a:solidFill>
                  <a:schemeClr val="tx1">
                    <a:lumMod val="50000"/>
                    <a:lumOff val="50000"/>
                  </a:schemeClr>
                </a:solidFill>
                <a:latin typeface="Arial Narrow" panose="020B0606020202030204" pitchFamily="34" charset="0"/>
              </a:rPr>
              <a:t>«Малый бизнес и поддержка индивидуальной предпринимательской инициативы» (протокол от </a:t>
            </a:r>
            <a:r>
              <a:rPr lang="ru-RU" sz="1000" dirty="0" smtClean="0">
                <a:solidFill>
                  <a:schemeClr val="tx1">
                    <a:lumMod val="50000"/>
                    <a:lumOff val="50000"/>
                  </a:schemeClr>
                </a:solidFill>
                <a:latin typeface="Arial Narrow" panose="020B0606020202030204" pitchFamily="34" charset="0"/>
              </a:rPr>
              <a:t>27.12.2016 № </a:t>
            </a:r>
            <a:r>
              <a:rPr lang="ru-RU" sz="1000" dirty="0">
                <a:solidFill>
                  <a:schemeClr val="tx1">
                    <a:lumMod val="50000"/>
                    <a:lumOff val="50000"/>
                  </a:schemeClr>
                </a:solidFill>
                <a:latin typeface="Arial Narrow" panose="020B0606020202030204" pitchFamily="34" charset="0"/>
              </a:rPr>
              <a:t>15)</a:t>
            </a:r>
            <a:endParaRPr lang="en-US" sz="1000" dirty="0" smtClean="0">
              <a:solidFill>
                <a:schemeClr val="tx1">
                  <a:lumMod val="50000"/>
                  <a:lumOff val="50000"/>
                </a:schemeClr>
              </a:solidFill>
              <a:latin typeface="Arial Narrow" panose="020B0606020202030204" pitchFamily="34" charset="0"/>
            </a:endParaRPr>
          </a:p>
          <a:p>
            <a:pPr lvl="0"/>
            <a:r>
              <a:rPr lang="en-US" sz="1000" dirty="0" smtClean="0">
                <a:solidFill>
                  <a:schemeClr val="tx1">
                    <a:lumMod val="50000"/>
                    <a:lumOff val="50000"/>
                  </a:schemeClr>
                </a:solidFill>
                <a:latin typeface="Arial Narrow" panose="020B0606020202030204" pitchFamily="34" charset="0"/>
              </a:rPr>
              <a:t>*</a:t>
            </a:r>
            <a:r>
              <a:rPr lang="ru-RU" sz="1000" dirty="0" smtClean="0">
                <a:solidFill>
                  <a:schemeClr val="tx1">
                    <a:lumMod val="50000"/>
                    <a:lumOff val="50000"/>
                  </a:schemeClr>
                </a:solidFill>
                <a:latin typeface="Arial Narrow" panose="020B0606020202030204" pitchFamily="34" charset="0"/>
              </a:rPr>
              <a:t>* </a:t>
            </a:r>
            <a:r>
              <a:rPr lang="ru-RU" sz="1000" dirty="0">
                <a:solidFill>
                  <a:schemeClr val="tx1">
                    <a:lumMod val="50000"/>
                    <a:lumOff val="50000"/>
                  </a:schemeClr>
                </a:solidFill>
                <a:latin typeface="Arial Narrow" panose="020B0606020202030204" pitchFamily="34" charset="0"/>
              </a:rPr>
              <a:t>ЮЛ и ИП, отнесенные к категории субъекта «</a:t>
            </a:r>
            <a:r>
              <a:rPr lang="ru-RU" sz="1000" dirty="0" err="1">
                <a:solidFill>
                  <a:schemeClr val="tx1">
                    <a:lumMod val="50000"/>
                    <a:lumOff val="50000"/>
                  </a:schemeClr>
                </a:solidFill>
                <a:latin typeface="Arial Narrow" panose="020B0606020202030204" pitchFamily="34" charset="0"/>
              </a:rPr>
              <a:t>Микропредприятия</a:t>
            </a:r>
            <a:r>
              <a:rPr lang="ru-RU" sz="1000" dirty="0">
                <a:solidFill>
                  <a:schemeClr val="tx1">
                    <a:lumMod val="50000"/>
                    <a:lumOff val="50000"/>
                  </a:schemeClr>
                </a:solidFill>
                <a:latin typeface="Arial Narrow" panose="020B0606020202030204" pitchFamily="34" charset="0"/>
              </a:rPr>
              <a:t>» или «Малые предприятия» в соответствии с Федеральным законом от 24 июля 2007 г. № 209-ФЗ.</a:t>
            </a:r>
          </a:p>
          <a:p>
            <a:pPr lvl="0"/>
            <a:r>
              <a:rPr lang="ru-RU" sz="1000" dirty="0" smtClean="0">
                <a:solidFill>
                  <a:schemeClr val="tx1">
                    <a:lumMod val="50000"/>
                    <a:lumOff val="50000"/>
                  </a:schemeClr>
                </a:solidFill>
                <a:latin typeface="Arial Narrow" panose="020B0606020202030204" pitchFamily="34" charset="0"/>
              </a:rPr>
              <a:t>*</a:t>
            </a:r>
            <a:r>
              <a:rPr lang="en-US" sz="1000" dirty="0" smtClean="0">
                <a:solidFill>
                  <a:schemeClr val="tx1">
                    <a:lumMod val="50000"/>
                    <a:lumOff val="50000"/>
                  </a:schemeClr>
                </a:solidFill>
                <a:latin typeface="Arial Narrow" panose="020B0606020202030204" pitchFamily="34" charset="0"/>
              </a:rPr>
              <a:t>*</a:t>
            </a:r>
            <a:r>
              <a:rPr lang="ru-RU" sz="1000" dirty="0" smtClean="0">
                <a:solidFill>
                  <a:schemeClr val="tx1">
                    <a:lumMod val="50000"/>
                    <a:lumOff val="50000"/>
                  </a:schemeClr>
                </a:solidFill>
                <a:latin typeface="Arial Narrow" panose="020B0606020202030204" pitchFamily="34" charset="0"/>
              </a:rPr>
              <a:t>* </a:t>
            </a:r>
            <a:r>
              <a:rPr lang="ru-RU" sz="1000" dirty="0">
                <a:solidFill>
                  <a:schemeClr val="tx1">
                    <a:lumMod val="50000"/>
                    <a:lumOff val="50000"/>
                  </a:schemeClr>
                </a:solidFill>
                <a:latin typeface="Arial Narrow" panose="020B0606020202030204" pitchFamily="34" charset="0"/>
              </a:rPr>
              <a:t>В соответствии с законодательством РФ о валютном регулировании и валютном контроле</a:t>
            </a:r>
          </a:p>
        </p:txBody>
      </p:sp>
    </p:spTree>
    <p:extLst>
      <p:ext uri="{BB962C8B-B14F-4D97-AF65-F5344CB8AC3E}">
        <p14:creationId xmlns:p14="http://schemas.microsoft.com/office/powerpoint/2010/main" val="3504276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субъекта ИМП, АО «Корпорация «МСП» </a:t>
            </a:r>
            <a:br>
              <a:rPr lang="ru-RU" sz="2400" dirty="0" smtClean="0"/>
            </a:br>
            <a:r>
              <a:rPr lang="ru-RU" sz="2400" dirty="0" smtClean="0"/>
              <a:t>и РЛК в рамках программы льготного лизинга оборудования</a:t>
            </a:r>
            <a:endParaRPr lang="ru-RU" sz="2400" dirty="0"/>
          </a:p>
        </p:txBody>
      </p:sp>
      <p:graphicFrame>
        <p:nvGraphicFramePr>
          <p:cNvPr id="4" name="Table 13"/>
          <p:cNvGraphicFramePr>
            <a:graphicFrameLocks noGrp="1"/>
          </p:cNvGraphicFramePr>
          <p:nvPr>
            <p:extLst>
              <p:ext uri="{D42A27DB-BD31-4B8C-83A1-F6EECF244321}">
                <p14:modId xmlns:p14="http://schemas.microsoft.com/office/powerpoint/2010/main" val="1072915870"/>
              </p:ext>
            </p:extLst>
          </p:nvPr>
        </p:nvGraphicFramePr>
        <p:xfrm>
          <a:off x="311726" y="3184447"/>
          <a:ext cx="11856461" cy="47128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val="20000"/>
                    </a:ext>
                  </a:extLst>
                </a:gridCol>
                <a:gridCol w="3384015">
                  <a:extLst>
                    <a:ext uri="{9D8B030D-6E8A-4147-A177-3AD203B41FA5}">
                      <a16:colId xmlns:a16="http://schemas.microsoft.com/office/drawing/2014/main" val="20001"/>
                    </a:ext>
                  </a:extLst>
                </a:gridCol>
                <a:gridCol w="3384015">
                  <a:extLst>
                    <a:ext uri="{9D8B030D-6E8A-4147-A177-3AD203B41FA5}">
                      <a16:colId xmlns:a16="http://schemas.microsoft.com/office/drawing/2014/main" val="20002"/>
                    </a:ext>
                  </a:extLst>
                </a:gridCol>
                <a:gridCol w="3384015">
                  <a:extLst>
                    <a:ext uri="{9D8B030D-6E8A-4147-A177-3AD203B41FA5}">
                      <a16:colId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заполняет анкету 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контактному лицу АО «Корпорация «МСП» </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проводит анализ соответствия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уведомляет потенциального Лизингополучателя о его соответствии/ не соответствии программе льготного лизинга оборудования</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направляет запрос полного пакета документов 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направляет полный пакет уставных и финансовых документов</a:t>
                      </a:r>
                      <a:endParaRPr lang="en-US" sz="1400" b="0" dirty="0" smtClean="0">
                        <a:solidFill>
                          <a:schemeClr val="tx1"/>
                        </a:solidFill>
                        <a:latin typeface="+mn-lt"/>
                      </a:endParaRPr>
                    </a:p>
                    <a:p>
                      <a:pPr marL="171450" indent="-171450" algn="just">
                        <a:spcBef>
                          <a:spcPts val="300"/>
                        </a:spcBef>
                        <a:buFont typeface="Arial" panose="020B0604020202020204" pitchFamily="34" charset="0"/>
                        <a:buChar char="•"/>
                      </a:pPr>
                      <a:r>
                        <a:rPr lang="ru-RU" sz="1400" b="0" dirty="0" smtClean="0">
                          <a:solidFill>
                            <a:schemeClr val="tx1"/>
                          </a:solidFill>
                          <a:latin typeface="+mn-lt"/>
                        </a:rPr>
                        <a:t>РЛК совместно с АО «Корпорация</a:t>
                      </a:r>
                      <a:r>
                        <a:rPr lang="ru-RU" sz="1400" b="0" baseline="0" dirty="0" smtClean="0">
                          <a:solidFill>
                            <a:schemeClr val="tx1"/>
                          </a:solidFill>
                          <a:latin typeface="+mn-lt"/>
                        </a:rPr>
                        <a:t> «МСП» проводит анализ документов потенциального Лизингополучателя и принимает решение об одобрении</a:t>
                      </a:r>
                      <a:r>
                        <a:rPr lang="en-US" sz="1400" b="0" baseline="0" dirty="0" smtClean="0">
                          <a:solidFill>
                            <a:schemeClr val="tx1"/>
                          </a:solidFill>
                          <a:latin typeface="+mn-lt"/>
                        </a:rPr>
                        <a:t>/ </a:t>
                      </a:r>
                      <a:r>
                        <a:rPr lang="ru-RU" sz="1400" b="0" baseline="0" dirty="0" smtClean="0">
                          <a:solidFill>
                            <a:schemeClr val="tx1"/>
                          </a:solidFill>
                          <a:latin typeface="+mn-lt"/>
                        </a:rPr>
                        <a:t>не одобрении 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0" name="Группа 9"/>
          <p:cNvGrpSpPr/>
          <p:nvPr/>
        </p:nvGrpSpPr>
        <p:grpSpPr>
          <a:xfrm>
            <a:off x="2119745" y="1652155"/>
            <a:ext cx="10048442" cy="1263069"/>
            <a:chOff x="3510105" y="1763713"/>
            <a:chExt cx="8658082" cy="948816"/>
          </a:xfrm>
        </p:grpSpPr>
        <p:grpSp>
          <p:nvGrpSpPr>
            <p:cNvPr id="3" name="Группа 2"/>
            <p:cNvGrpSpPr/>
            <p:nvPr/>
          </p:nvGrpSpPr>
          <p:grpSpPr>
            <a:xfrm>
              <a:off x="3510105" y="1775569"/>
              <a:ext cx="2923352" cy="869660"/>
              <a:chOff x="3510105" y="1775569"/>
              <a:chExt cx="2923352" cy="869660"/>
            </a:xfrm>
          </p:grpSpPr>
          <p:sp>
            <p:nvSpPr>
              <p:cNvPr id="5" name="Pentagon 11"/>
              <p:cNvSpPr/>
              <p:nvPr/>
            </p:nvSpPr>
            <p:spPr>
              <a:xfrm>
                <a:off x="3510105" y="1787753"/>
                <a:ext cx="2923352" cy="857476"/>
              </a:xfrm>
              <a:prstGeom prst="homePlate">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591305" y="1775569"/>
                <a:ext cx="2486079" cy="774034"/>
              </a:xfrm>
              <a:prstGeom prst="rect">
                <a:avLst/>
              </a:prstGeom>
              <a:noFill/>
            </p:spPr>
            <p:txBody>
              <a:bodyPr wrap="square" rtlCol="0">
                <a:spAutoFit/>
              </a:bodyPr>
              <a:lstStyle/>
              <a:p>
                <a:r>
                  <a:rPr lang="ru-RU" sz="1400" b="1" dirty="0" smtClean="0">
                    <a:solidFill>
                      <a:schemeClr val="bg1"/>
                    </a:solidFill>
                  </a:rPr>
                  <a:t>1. Анализ соответствия потенциального Лизингополучателя </a:t>
                </a:r>
                <a:r>
                  <a:rPr lang="ru-RU" sz="1400" b="1" dirty="0">
                    <a:solidFill>
                      <a:schemeClr val="bg1"/>
                    </a:solidFill>
                  </a:rPr>
                  <a:t>условиям </a:t>
                </a:r>
                <a:r>
                  <a:rPr lang="ru-RU" sz="1400" b="1" dirty="0" smtClean="0">
                    <a:solidFill>
                      <a:schemeClr val="bg1"/>
                    </a:solidFill>
                  </a:rPr>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948816"/>
              <a:chOff x="9290221" y="1763713"/>
              <a:chExt cx="2877966" cy="948816"/>
            </a:xfrm>
          </p:grpSpPr>
          <p:sp>
            <p:nvSpPr>
              <p:cNvPr id="8" name="Chevron 16"/>
              <p:cNvSpPr/>
              <p:nvPr/>
            </p:nvSpPr>
            <p:spPr>
              <a:xfrm>
                <a:off x="9290221" y="1787753"/>
                <a:ext cx="2877966" cy="857476"/>
              </a:xfrm>
              <a:prstGeom prst="chevron">
                <a:avLst/>
              </a:prstGeom>
              <a:solidFill>
                <a:srgbClr val="75787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948816"/>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вынесение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
        <p:nvSpPr>
          <p:cNvPr id="20" name="Прямоугольник 19"/>
          <p:cNvSpPr/>
          <p:nvPr/>
        </p:nvSpPr>
        <p:spPr>
          <a:xfrm>
            <a:off x="11761192" y="8153446"/>
            <a:ext cx="591005" cy="240066"/>
          </a:xfrm>
          <a:prstGeom prst="rect">
            <a:avLst/>
          </a:prstGeom>
        </p:spPr>
        <p:txBody>
          <a:bodyPr wrap="square">
            <a:spAutoFit/>
          </a:bodyPr>
          <a:lstStyle/>
          <a:p>
            <a:pPr marL="0" marR="0" lvl="0" indent="0" algn="r" defTabSz="889000" rtl="0" eaLnBrk="1" fontAlgn="auto" latinLnBrk="0" hangingPunct="1">
              <a:lnSpc>
                <a:spcPct val="80000"/>
              </a:lnSpc>
              <a:spcBef>
                <a:spcPct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Narrow" panose="020B0606020202030204" pitchFamily="34" charset="0"/>
              </a:rPr>
              <a:t>27</a:t>
            </a:r>
            <a:endPar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Tree>
    <p:extLst>
      <p:ext uri="{BB962C8B-B14F-4D97-AF65-F5344CB8AC3E}">
        <p14:creationId xmlns:p14="http://schemas.microsoft.com/office/powerpoint/2010/main" val="3429952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2057400"/>
            <a:ext cx="9507428" cy="4136336"/>
          </a:xfrm>
        </p:spPr>
        <p:txBody>
          <a:bodyPr/>
          <a:lstStyle/>
          <a:p>
            <a:r>
              <a:rPr lang="ru-RU" dirty="0" smtClean="0"/>
              <a:t>4. </a:t>
            </a:r>
            <a:r>
              <a:rPr lang="ru-RU" dirty="0"/>
              <a:t>Программа Инвестиционный лифт</a:t>
            </a:r>
          </a:p>
        </p:txBody>
      </p:sp>
      <p:sp>
        <p:nvSpPr>
          <p:cNvPr id="4" name="Прямоугольник 3"/>
          <p:cNvSpPr/>
          <p:nvPr/>
        </p:nvSpPr>
        <p:spPr>
          <a:xfrm>
            <a:off x="0" y="0"/>
            <a:ext cx="3991087" cy="106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bject 44"/>
          <p:cNvSpPr/>
          <p:nvPr/>
        </p:nvSpPr>
        <p:spPr>
          <a:xfrm>
            <a:off x="0" y="0"/>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48925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4663440"/>
        </p:xfrm>
        <a:graphic>
          <a:graphicData uri="http://schemas.openxmlformats.org/drawingml/2006/table">
            <a:tbl>
              <a:tblPr firstRow="1" bandRow="1">
                <a:tableStyleId>{5C22544A-7EE6-4342-B048-85BDC9FD1C3A}</a:tableStyleId>
              </a:tblPr>
              <a:tblGrid>
                <a:gridCol w="2299943">
                  <a:extLst>
                    <a:ext uri="{9D8B030D-6E8A-4147-A177-3AD203B41FA5}">
                      <a16:colId xmlns:a16="http://schemas.microsoft.com/office/drawing/2014/main" val="2756428174"/>
                    </a:ext>
                  </a:extLst>
                </a:gridCol>
                <a:gridCol w="2446283">
                  <a:extLst>
                    <a:ext uri="{9D8B030D-6E8A-4147-A177-3AD203B41FA5}">
                      <a16:colId xmlns:a16="http://schemas.microsoft.com/office/drawing/2014/main" val="83167896"/>
                    </a:ext>
                  </a:extLst>
                </a:gridCol>
                <a:gridCol w="2373113">
                  <a:extLst>
                    <a:ext uri="{9D8B030D-6E8A-4147-A177-3AD203B41FA5}">
                      <a16:colId xmlns:a16="http://schemas.microsoft.com/office/drawing/2014/main" val="852599335"/>
                    </a:ext>
                  </a:extLst>
                </a:gridCol>
                <a:gridCol w="2373113">
                  <a:extLst>
                    <a:ext uri="{9D8B030D-6E8A-4147-A177-3AD203B41FA5}">
                      <a16:colId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кредитно-гарантийной поддержки </a:t>
                      </a:r>
                      <a:br>
                        <a:rPr lang="ru-RU" sz="1200" b="1" dirty="0" smtClean="0">
                          <a:solidFill>
                            <a:schemeClr val="tx1"/>
                          </a:solidFill>
                          <a:latin typeface="Arial Narrow" panose="020B0606020202030204" pitchFamily="34" charset="0"/>
                        </a:rPr>
                      </a:b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err="1" smtClean="0">
                          <a:solidFill>
                            <a:schemeClr val="tx1"/>
                          </a:solidFill>
                          <a:latin typeface="Arial Narrow" panose="020B0606020202030204" pitchFamily="34" charset="0"/>
                        </a:rPr>
                        <a:t>Несырьевой</a:t>
                      </a:r>
                      <a:r>
                        <a:rPr lang="ru-RU" sz="1200" b="0" dirty="0" smtClean="0">
                          <a:solidFill>
                            <a:schemeClr val="tx1"/>
                          </a:solidFill>
                          <a:latin typeface="Arial Narrow" panose="020B0606020202030204" pitchFamily="34" charset="0"/>
                        </a:rPr>
                        <a:t> сектор</a:t>
                      </a:r>
                      <a:r>
                        <a:rPr lang="ru-RU" sz="1200" b="0" baseline="0" dirty="0" smtClean="0">
                          <a:solidFill>
                            <a:schemeClr val="tx1"/>
                          </a:solidFill>
                          <a:latin typeface="Arial Narrow" panose="020B0606020202030204" pitchFamily="34" charset="0"/>
                        </a:rPr>
                        <a:t> экономики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2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5% годовых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до 500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70%</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(9,6%-10,6</a:t>
                      </a:r>
                      <a:r>
                        <a:rPr lang="ru-RU" sz="1200" b="0" kern="1200" smtClean="0">
                          <a:solidFill>
                            <a:schemeClr val="tx1"/>
                          </a:solidFill>
                          <a:latin typeface="Arial Narrow" panose="020B0606020202030204" pitchFamily="34" charset="0"/>
                          <a:ea typeface="+mn-ea"/>
                          <a:cs typeface="+mn-cs"/>
                        </a:rPr>
                        <a:t>%</a:t>
                      </a:r>
                      <a:r>
                        <a:rPr lang="ru-RU" sz="1200" b="0" kern="1200" baseline="0" smtClean="0">
                          <a:solidFill>
                            <a:schemeClr val="tx1"/>
                          </a:solidFill>
                          <a:latin typeface="Arial Narrow" panose="020B0606020202030204" pitchFamily="34" charset="0"/>
                          <a:ea typeface="+mn-ea"/>
                          <a:cs typeface="+mn-cs"/>
                        </a:rPr>
                        <a:t> годовых</a:t>
                      </a:r>
                      <a:r>
                        <a:rPr lang="ru-RU" sz="1200" b="0" kern="120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инвестирования: до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1 млрд руб. в один проект.</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67308875"/>
                  </a:ext>
                </a:extLst>
              </a:tr>
            </a:tbl>
          </a:graphicData>
        </a:graphic>
      </p:graphicFrame>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7265" y="2604872"/>
            <a:ext cx="2001050" cy="618974"/>
          </a:xfrm>
          <a:prstGeom prst="rect">
            <a:avLst/>
          </a:prstGeom>
        </p:spPr>
      </p:pic>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9"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spTree>
    <p:extLst>
      <p:ext uri="{BB962C8B-B14F-4D97-AF65-F5344CB8AC3E}">
        <p14:creationId xmlns:p14="http://schemas.microsoft.com/office/powerpoint/2010/main" val="338134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31.10.2017)</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55</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9,5</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200</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20,</a:t>
            </a:r>
            <a:r>
              <a:rPr lang="en-US" sz="4400" dirty="0" smtClean="0"/>
              <a:t>5</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(в рамках «пилотного» проекта)</a:t>
              </a:r>
              <a:endParaRPr lang="ru-RU" sz="2400" kern="0" dirty="0">
                <a:latin typeface="Arial Narrow" panose="020B0606020202030204" pitchFamily="34" charset="0"/>
                <a:cs typeface="Times New Roman" pitchFamily="18" charset="0"/>
              </a:endParaRP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3</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949966279"/>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val="20000"/>
                    </a:ext>
                  </a:extLst>
                </a:gridCol>
                <a:gridCol w="2177857">
                  <a:extLst>
                    <a:ext uri="{9D8B030D-6E8A-4147-A177-3AD203B41FA5}">
                      <a16:colId xmlns:a16="http://schemas.microsoft.com/office/drawing/2014/main" val="20001"/>
                    </a:ext>
                  </a:extLst>
                </a:gridCol>
                <a:gridCol w="1489306">
                  <a:extLst>
                    <a:ext uri="{9D8B030D-6E8A-4147-A177-3AD203B41FA5}">
                      <a16:colId xmlns:a16="http://schemas.microsoft.com/office/drawing/2014/main" val="20002"/>
                    </a:ext>
                  </a:extLst>
                </a:gridCol>
                <a:gridCol w="1588456">
                  <a:extLst>
                    <a:ext uri="{9D8B030D-6E8A-4147-A177-3AD203B41FA5}">
                      <a16:colId xmlns:a16="http://schemas.microsoft.com/office/drawing/2014/main" val="20003"/>
                    </a:ext>
                  </a:extLst>
                </a:gridCol>
                <a:gridCol w="1797459">
                  <a:extLst>
                    <a:ext uri="{9D8B030D-6E8A-4147-A177-3AD203B41FA5}">
                      <a16:colId xmlns:a16="http://schemas.microsoft.com/office/drawing/2014/main" val="3653545549"/>
                    </a:ext>
                  </a:extLst>
                </a:gridCol>
                <a:gridCol w="3033150">
                  <a:extLst>
                    <a:ext uri="{9D8B030D-6E8A-4147-A177-3AD203B41FA5}">
                      <a16:colId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2017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76</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10</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116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l"/>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уставного (складочного) капитала (паевого фонда)</a:t>
            </a: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150397</TotalTime>
  <Words>5756</Words>
  <Application>Microsoft Office PowerPoint</Application>
  <PresentationFormat>Произвольный</PresentationFormat>
  <Paragraphs>735</Paragraphs>
  <Slides>30</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30</vt:i4>
      </vt:variant>
    </vt:vector>
  </HeadingPairs>
  <TitlesOfParts>
    <vt:vector size="40" baseType="lpstr">
      <vt:lpstr>Aparajita</vt:lpstr>
      <vt:lpstr>Arial</vt:lpstr>
      <vt:lpstr>Arial Black</vt:lpstr>
      <vt:lpstr>Arial Narrow</vt:lpstr>
      <vt:lpstr>Book Antiqua</vt:lpstr>
      <vt:lpstr>Calibri</vt:lpstr>
      <vt:lpstr>Courier New</vt:lpstr>
      <vt:lpstr>Times New Roman</vt:lpstr>
      <vt:lpstr>Wingdings 2</vt:lpstr>
      <vt:lpstr>Title</vt:lpstr>
      <vt:lpstr>Финансовая поддержка субъектов МСП</vt:lpstr>
      <vt:lpstr>О Корпорации</vt:lpstr>
      <vt:lpstr>Корпорация в цифрах гарантийной поддержки (на 31.10.2017)</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предоставления гарантий для субъектов МСП, реализующих стартап проекты в приоритетных отраслях экономики</vt:lpstr>
      <vt:lpstr>Приоритетные отрасли предоставления гарантий  для стартап проектов</vt:lpstr>
      <vt:lpstr>Презентация PowerPoint</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Презентация PowerPoint</vt:lpstr>
      <vt:lpstr>Порядок взаимодействия субъекта ИМП, АО «Корпорация «МСП»  и РЛК в рамках программы льготного лизинга оборудования</vt:lpstr>
      <vt:lpstr>4.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Кулагина Юлия Степановна</cp:lastModifiedBy>
  <cp:revision>4521</cp:revision>
  <cp:lastPrinted>2017-09-21T16:02:10Z</cp:lastPrinted>
  <dcterms:created xsi:type="dcterms:W3CDTF">2010-08-23T12:41:44Z</dcterms:created>
  <dcterms:modified xsi:type="dcterms:W3CDTF">2017-11-14T18:09:19Z</dcterms:modified>
</cp:coreProperties>
</file>