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E2231A"/>
    <a:srgbClr val="7F9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F99D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7D-468F-837A-4AC9D2D38437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7D-468F-837A-4AC9D2D38437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7D-468F-837A-4AC9D2D384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7D-468F-837A-4AC9D2D38437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37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7D-468F-837A-4AC9D2D38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5-467B-9891-4F8A7E0AF32A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5-467B-9891-4F8A7E0AF32A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5-467B-9891-4F8A7E0AF3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65-467B-9891-4F8A7E0AF32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65-467B-9891-4F8A7E0AF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D-495F-861B-E78A571456FF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4D-495F-861B-E78A571456FF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4D-495F-861B-E78A571456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4D-495F-861B-E78A571456F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4D-495F-861B-E78A57145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1-4A78-94B9-3A8374F31479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1-4A78-94B9-3A8374F31479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1-4A78-94B9-3A8374F314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1-4A78-94B9-3A8374F3147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89.9</c:v>
                </c:pt>
                <c:pt idx="1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41-4A78-94B9-3A8374F31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F5-49A5-986A-2ACF76D462C8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F5-49A5-986A-2ACF76D462C8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F5-49A5-986A-2ACF76D462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F5-49A5-986A-2ACF76D462C8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78.2</c:v>
                </c:pt>
                <c:pt idx="1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F5-49A5-986A-2ACF76D46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98-49E7-983E-17854E1C05C2}"/>
              </c:ext>
            </c:extLst>
          </c:dPt>
          <c:dPt>
            <c:idx val="1"/>
            <c:bubble3D val="0"/>
            <c:explosion val="6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98-49E7-983E-17854E1C05C2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98-49E7-983E-17854E1C05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98-49E7-983E-17854E1C05C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98-49E7-983E-17854E1C0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4-4924-95C6-415A85B5DD4D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4-4924-95C6-415A85B5DD4D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74-4924-95C6-415A85B5DD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74-4924-95C6-415A85B5DD4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74-4924-95C6-415A85B5D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01-4425-B664-B082E4305380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01-4425-B664-B082E4305380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01-4425-B664-B082E43053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01-4425-B664-B082E430538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01-4425-B664-B082E430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5-4C73-AE32-1124C0B29C38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5-4C73-AE32-1124C0B29C38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5-4C73-AE32-1124C0B29C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F25-4C73-AE32-1124C0B29C38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25-4C73-AE32-1124C0B29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53-4364-AAF7-2EB6845BF27E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53-4364-AAF7-2EB6845BF27E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53-4364-AAF7-2EB6845BF2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53-4364-AAF7-2EB6845BF27E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53-4364-AAF7-2EB6845BF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8A-4399-BB49-52D032A97A99}"/>
              </c:ext>
            </c:extLst>
          </c:dPt>
          <c:dPt>
            <c:idx val="1"/>
            <c:bubble3D val="0"/>
            <c:spPr>
              <a:solidFill>
                <a:srgbClr val="E2231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8A-4399-BB49-52D032A97A99}"/>
              </c:ext>
            </c:extLst>
          </c:dPt>
          <c:dPt>
            <c:idx val="2"/>
            <c:bubble3D val="0"/>
            <c:spPr>
              <a:solidFill>
                <a:srgbClr val="0033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8A-4399-BB49-52D032A97A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8A-4399-BB49-52D032A97A9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8A-4399-BB49-52D032A97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A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33A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A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A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6029" y="571204"/>
            <a:ext cx="9101340" cy="306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33A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9276" y="1728901"/>
            <a:ext cx="7327900" cy="154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33A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png"/><Relationship Id="rId7" Type="http://schemas.openxmlformats.org/officeDocument/2006/relationships/image" Target="../media/image82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jpg"/><Relationship Id="rId7" Type="http://schemas.openxmlformats.org/officeDocument/2006/relationships/image" Target="../media/image90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jpg"/><Relationship Id="rId5" Type="http://schemas.openxmlformats.org/officeDocument/2006/relationships/image" Target="../media/image88.png"/><Relationship Id="rId10" Type="http://schemas.openxmlformats.org/officeDocument/2006/relationships/image" Target="../media/image1.emf"/><Relationship Id="rId4" Type="http://schemas.openxmlformats.org/officeDocument/2006/relationships/image" Target="../media/image87.png"/><Relationship Id="rId9" Type="http://schemas.openxmlformats.org/officeDocument/2006/relationships/image" Target="../media/image9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://www.roskachestvo.gov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9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98.jp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png"/><Relationship Id="rId10" Type="http://schemas.openxmlformats.org/officeDocument/2006/relationships/image" Target="../media/image1.emf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08.jpg"/><Relationship Id="rId7" Type="http://schemas.openxmlformats.org/officeDocument/2006/relationships/image" Target="../media/image1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jpg"/><Relationship Id="rId4" Type="http://schemas.openxmlformats.org/officeDocument/2006/relationships/image" Target="../media/image10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.e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g"/><Relationship Id="rId13" Type="http://schemas.openxmlformats.org/officeDocument/2006/relationships/image" Target="../media/image131.jpg"/><Relationship Id="rId3" Type="http://schemas.openxmlformats.org/officeDocument/2006/relationships/image" Target="../media/image121.jpg"/><Relationship Id="rId7" Type="http://schemas.openxmlformats.org/officeDocument/2006/relationships/image" Target="../media/image125.jpg"/><Relationship Id="rId12" Type="http://schemas.openxmlformats.org/officeDocument/2006/relationships/image" Target="../media/image130.jpg"/><Relationship Id="rId2" Type="http://schemas.openxmlformats.org/officeDocument/2006/relationships/image" Target="../media/image120.jpg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g"/><Relationship Id="rId5" Type="http://schemas.openxmlformats.org/officeDocument/2006/relationships/image" Target="../media/image123.jpg"/><Relationship Id="rId15" Type="http://schemas.openxmlformats.org/officeDocument/2006/relationships/chart" Target="../charts/chart2.xml"/><Relationship Id="rId10" Type="http://schemas.openxmlformats.org/officeDocument/2006/relationships/image" Target="../media/image128.jpg"/><Relationship Id="rId4" Type="http://schemas.openxmlformats.org/officeDocument/2006/relationships/image" Target="../media/image122.jpg"/><Relationship Id="rId9" Type="http://schemas.openxmlformats.org/officeDocument/2006/relationships/image" Target="../media/image127.jpg"/><Relationship Id="rId1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.emf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chart" Target="../charts/chart11.xml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7605" y="5043583"/>
            <a:ext cx="444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BBBDBF"/>
                </a:solidFill>
                <a:latin typeface="Verdana"/>
                <a:cs typeface="Verdana"/>
              </a:rPr>
              <a:t>АНО </a:t>
            </a:r>
            <a:r>
              <a:rPr sz="1200" spc="-5" dirty="0">
                <a:solidFill>
                  <a:srgbClr val="BBBDBF"/>
                </a:solidFill>
                <a:latin typeface="AG_Helvetica"/>
                <a:cs typeface="AG_Helvetica"/>
              </a:rPr>
              <a:t>«</a:t>
            </a:r>
            <a:r>
              <a:rPr sz="1200" spc="-5" dirty="0">
                <a:solidFill>
                  <a:srgbClr val="BBBDBF"/>
                </a:solidFill>
                <a:latin typeface="Verdana"/>
                <a:cs typeface="Verdana"/>
              </a:rPr>
              <a:t>Российская система качества</a:t>
            </a:r>
            <a:r>
              <a:rPr sz="1200" spc="-5" dirty="0">
                <a:solidFill>
                  <a:srgbClr val="BBBDBF"/>
                </a:solidFill>
                <a:latin typeface="AG_Helvetica"/>
                <a:cs typeface="AG_Helvetica"/>
              </a:rPr>
              <a:t>» (</a:t>
            </a:r>
            <a:r>
              <a:rPr sz="1200" spc="-5" dirty="0">
                <a:solidFill>
                  <a:srgbClr val="BBBDBF"/>
                </a:solidFill>
                <a:latin typeface="Verdana"/>
                <a:cs typeface="Verdana"/>
              </a:rPr>
              <a:t>Роскачество</a:t>
            </a:r>
            <a:r>
              <a:rPr sz="1200" spc="-5" dirty="0">
                <a:solidFill>
                  <a:srgbClr val="BBBDBF"/>
                </a:solidFill>
                <a:latin typeface="AG_Helvetica"/>
                <a:cs typeface="AG_Helvetica"/>
              </a:rPr>
              <a:t>)  </a:t>
            </a:r>
            <a:r>
              <a:rPr sz="1200" dirty="0">
                <a:solidFill>
                  <a:srgbClr val="BBBDBF"/>
                </a:solidFill>
                <a:latin typeface="Verdana"/>
                <a:cs typeface="Verdana"/>
              </a:rPr>
              <a:t>учреждено </a:t>
            </a:r>
            <a:r>
              <a:rPr sz="1200" spc="-5" dirty="0">
                <a:solidFill>
                  <a:srgbClr val="BBBDBF"/>
                </a:solidFill>
                <a:latin typeface="Verdana"/>
                <a:cs typeface="Verdana"/>
              </a:rPr>
              <a:t>распоряжением Правительства Российской  </a:t>
            </a:r>
            <a:r>
              <a:rPr sz="1200" dirty="0">
                <a:solidFill>
                  <a:srgbClr val="BBBDBF"/>
                </a:solidFill>
                <a:latin typeface="Verdana"/>
                <a:cs typeface="Verdana"/>
              </a:rPr>
              <a:t>Федерации от </a:t>
            </a:r>
            <a:r>
              <a:rPr sz="1200" dirty="0">
                <a:solidFill>
                  <a:srgbClr val="BBBDBF"/>
                </a:solidFill>
                <a:latin typeface="AG_Helvetica"/>
                <a:cs typeface="AG_Helvetica"/>
              </a:rPr>
              <a:t>30 </a:t>
            </a:r>
            <a:r>
              <a:rPr sz="1200" dirty="0">
                <a:solidFill>
                  <a:srgbClr val="BBBDBF"/>
                </a:solidFill>
                <a:latin typeface="Verdana"/>
                <a:cs typeface="Verdana"/>
              </a:rPr>
              <a:t>апреля </a:t>
            </a:r>
            <a:r>
              <a:rPr sz="1200" dirty="0">
                <a:solidFill>
                  <a:srgbClr val="BBBDBF"/>
                </a:solidFill>
                <a:latin typeface="AG_Helvetica"/>
                <a:cs typeface="AG_Helvetica"/>
              </a:rPr>
              <a:t>2015 </a:t>
            </a:r>
            <a:r>
              <a:rPr sz="1200" spc="-5" dirty="0">
                <a:solidFill>
                  <a:srgbClr val="BBBDBF"/>
                </a:solidFill>
                <a:latin typeface="Verdana"/>
                <a:cs typeface="Verdana"/>
              </a:rPr>
              <a:t>года </a:t>
            </a:r>
            <a:r>
              <a:rPr sz="1200" spc="180" dirty="0">
                <a:solidFill>
                  <a:srgbClr val="BBBDB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BBBDBF"/>
                </a:solidFill>
                <a:latin typeface="Verdana"/>
                <a:cs typeface="Verdana"/>
              </a:rPr>
              <a:t>№</a:t>
            </a:r>
            <a:r>
              <a:rPr sz="1200" dirty="0">
                <a:solidFill>
                  <a:srgbClr val="BBBDBF"/>
                </a:solidFill>
                <a:latin typeface="AG_Helvetica"/>
                <a:cs typeface="AG_Helvetica"/>
              </a:rPr>
              <a:t>780-</a:t>
            </a:r>
            <a:r>
              <a:rPr sz="1200" dirty="0">
                <a:solidFill>
                  <a:srgbClr val="BBBDBF"/>
                </a:solidFill>
                <a:latin typeface="Verdana"/>
                <a:cs typeface="Verdana"/>
              </a:rPr>
              <a:t>р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5443" y="2646661"/>
            <a:ext cx="4916170" cy="184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83210">
              <a:lnSpc>
                <a:spcPct val="100699"/>
              </a:lnSpc>
              <a:spcBef>
                <a:spcPts val="90"/>
              </a:spcBef>
            </a:pPr>
            <a:r>
              <a:rPr sz="3950" spc="5" dirty="0">
                <a:solidFill>
                  <a:srgbClr val="231F20"/>
                </a:solidFill>
              </a:rPr>
              <a:t>ДЕЯТЕЛЬНОСТЬ  </a:t>
            </a:r>
            <a:r>
              <a:rPr sz="3950" spc="10" dirty="0">
                <a:solidFill>
                  <a:srgbClr val="231F20"/>
                </a:solidFill>
              </a:rPr>
              <a:t>РОСКАЧЕСТВА</a:t>
            </a:r>
            <a:endParaRPr sz="395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950" spc="15" dirty="0">
                <a:solidFill>
                  <a:srgbClr val="231F20"/>
                </a:solidFill>
              </a:rPr>
              <a:t>И </a:t>
            </a:r>
            <a:r>
              <a:rPr sz="3950" spc="10" dirty="0">
                <a:solidFill>
                  <a:srgbClr val="231F20"/>
                </a:solidFill>
              </a:rPr>
              <a:t>ПЛАН</a:t>
            </a:r>
            <a:r>
              <a:rPr sz="3950" spc="-90" dirty="0">
                <a:solidFill>
                  <a:srgbClr val="231F20"/>
                </a:solidFill>
              </a:rPr>
              <a:t> </a:t>
            </a:r>
            <a:r>
              <a:rPr sz="3950" spc="15" dirty="0">
                <a:solidFill>
                  <a:srgbClr val="231F20"/>
                </a:solidFill>
              </a:rPr>
              <a:t>РАБОТЫ</a:t>
            </a:r>
            <a:endParaRPr sz="39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00" y="1903184"/>
            <a:ext cx="4260405" cy="4988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7552" y="2923031"/>
            <a:ext cx="4454525" cy="196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95"/>
              </a:spcBef>
            </a:pPr>
            <a:r>
              <a:rPr sz="1800" spc="0" dirty="0">
                <a:latin typeface="Verdana"/>
                <a:cs typeface="Verdana"/>
              </a:rPr>
              <a:t>Роскачество </a:t>
            </a:r>
            <a:r>
              <a:rPr sz="1800" spc="5" dirty="0">
                <a:latin typeface="Verdana"/>
                <a:cs typeface="Verdana"/>
              </a:rPr>
              <a:t>учреждено</a:t>
            </a:r>
            <a:r>
              <a:rPr sz="1800" spc="650" dirty="0">
                <a:latin typeface="Verdana"/>
                <a:cs typeface="Verdana"/>
              </a:rPr>
              <a:t> </a:t>
            </a:r>
            <a:r>
              <a:rPr sz="1800" spc="0" dirty="0">
                <a:latin typeface="Verdana"/>
                <a:cs typeface="Verdana"/>
              </a:rPr>
              <a:t>распоря-  </a:t>
            </a:r>
            <a:r>
              <a:rPr sz="1800" spc="5" dirty="0">
                <a:latin typeface="Verdana"/>
                <a:cs typeface="Verdana"/>
              </a:rPr>
              <a:t>жением </a:t>
            </a:r>
            <a:r>
              <a:rPr sz="1800" spc="0" dirty="0">
                <a:latin typeface="Verdana"/>
                <a:cs typeface="Verdana"/>
              </a:rPr>
              <a:t>Правительства Российской  </a:t>
            </a:r>
            <a:r>
              <a:rPr sz="1800" spc="5" dirty="0">
                <a:latin typeface="Verdana"/>
                <a:cs typeface="Verdana"/>
              </a:rPr>
              <a:t>Федерации</a:t>
            </a:r>
            <a:r>
              <a:rPr sz="1800" spc="25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от</a:t>
            </a:r>
            <a:r>
              <a:rPr sz="1800" spc="25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30</a:t>
            </a:r>
            <a:r>
              <a:rPr sz="1800" spc="25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апреля</a:t>
            </a:r>
            <a:r>
              <a:rPr sz="1800" spc="25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2015</a:t>
            </a:r>
            <a:r>
              <a:rPr sz="1800" spc="250" dirty="0">
                <a:latin typeface="Verdana"/>
                <a:cs typeface="Verdana"/>
              </a:rPr>
              <a:t> </a:t>
            </a:r>
            <a:r>
              <a:rPr sz="1800" spc="0" dirty="0">
                <a:latin typeface="Verdana"/>
                <a:cs typeface="Verdana"/>
              </a:rPr>
              <a:t>года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1200"/>
              </a:lnSpc>
            </a:pPr>
            <a:r>
              <a:rPr sz="1800" spc="5" dirty="0">
                <a:latin typeface="Verdana"/>
                <a:cs typeface="Verdana"/>
              </a:rPr>
              <a:t>№780-р в целях </a:t>
            </a:r>
            <a:r>
              <a:rPr sz="1800" spc="0" dirty="0">
                <a:latin typeface="Verdana"/>
                <a:cs typeface="Verdana"/>
              </a:rPr>
              <a:t>развития инсти-  тутов </a:t>
            </a:r>
            <a:r>
              <a:rPr sz="1800" spc="5" dirty="0">
                <a:latin typeface="Verdana"/>
                <a:cs typeface="Verdana"/>
              </a:rPr>
              <a:t>качества и </a:t>
            </a:r>
            <a:r>
              <a:rPr sz="1800" spc="0" dirty="0">
                <a:latin typeface="Verdana"/>
                <a:cs typeface="Verdana"/>
              </a:rPr>
              <a:t>поддержки </a:t>
            </a:r>
            <a:r>
              <a:rPr sz="1800" spc="5" dirty="0">
                <a:latin typeface="Verdana"/>
                <a:cs typeface="Verdana"/>
              </a:rPr>
              <a:t>оте-  </a:t>
            </a:r>
            <a:r>
              <a:rPr sz="1800" spc="0" dirty="0">
                <a:latin typeface="Verdana"/>
                <a:cs typeface="Verdana"/>
              </a:rPr>
              <a:t>чественных производителей </a:t>
            </a:r>
            <a:r>
              <a:rPr sz="1800" spc="5" dirty="0">
                <a:latin typeface="Verdana"/>
                <a:cs typeface="Verdana"/>
              </a:rPr>
              <a:t>высо-  </a:t>
            </a:r>
            <a:r>
              <a:rPr sz="1800" spc="0" dirty="0">
                <a:latin typeface="Verdana"/>
                <a:cs typeface="Verdana"/>
              </a:rPr>
              <a:t>кокачественной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продукции.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267" y="1870220"/>
            <a:ext cx="2577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О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Роскачестве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6577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Создание </a:t>
            </a:r>
            <a:r>
              <a:rPr spc="-15" dirty="0"/>
              <a:t>Роскачества </a:t>
            </a:r>
            <a:r>
              <a:rPr spc="-10" dirty="0"/>
              <a:t>/</a:t>
            </a:r>
            <a:r>
              <a:rPr spc="35" dirty="0"/>
              <a:t> </a:t>
            </a:r>
            <a:r>
              <a:rPr spc="-10" dirty="0"/>
              <a:t>4</a:t>
            </a:r>
          </a:p>
        </p:txBody>
      </p:sp>
      <p:sp>
        <p:nvSpPr>
          <p:cNvPr id="6" name="object 6"/>
          <p:cNvSpPr/>
          <p:nvPr/>
        </p:nvSpPr>
        <p:spPr>
          <a:xfrm>
            <a:off x="2964238" y="980948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6833" y="2969247"/>
            <a:ext cx="4205103" cy="2468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3632" y="2904353"/>
            <a:ext cx="3063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Веерные </a:t>
            </a:r>
            <a:r>
              <a:rPr sz="1400" spc="-5" dirty="0">
                <a:latin typeface="Verdana"/>
                <a:cs typeface="Verdana"/>
              </a:rPr>
              <a:t>исследования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качества  </a:t>
            </a:r>
            <a:r>
              <a:rPr sz="1400" spc="-5" dirty="0">
                <a:latin typeface="Verdana"/>
                <a:cs typeface="Verdana"/>
              </a:rPr>
              <a:t>продукции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3632" y="3863761"/>
            <a:ext cx="21653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Разработка стандартов  повышенного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качества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3632" y="4750272"/>
            <a:ext cx="29083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Проведение </a:t>
            </a:r>
            <a:r>
              <a:rPr sz="1400" dirty="0">
                <a:latin typeface="Verdana"/>
                <a:cs typeface="Verdana"/>
              </a:rPr>
              <a:t>добровольной  </a:t>
            </a:r>
            <a:r>
              <a:rPr sz="1400" spc="-5" dirty="0">
                <a:latin typeface="Verdana"/>
                <a:cs typeface="Verdana"/>
              </a:rPr>
              <a:t>сертификации на соответствие  требованиям повышенного  </a:t>
            </a:r>
            <a:r>
              <a:rPr sz="1400" dirty="0">
                <a:latin typeface="Verdana"/>
                <a:cs typeface="Verdana"/>
              </a:rPr>
              <a:t>качества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5190" y="6059058"/>
            <a:ext cx="4141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Присваиваение российского </a:t>
            </a:r>
            <a:r>
              <a:rPr sz="1400" dirty="0">
                <a:latin typeface="Verdana"/>
                <a:cs typeface="Verdana"/>
              </a:rPr>
              <a:t>Знака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качества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4925" y="2782382"/>
            <a:ext cx="27597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Доводит </a:t>
            </a:r>
            <a:r>
              <a:rPr sz="1400" spc="-5" dirty="0">
                <a:latin typeface="Verdana"/>
                <a:cs typeface="Verdana"/>
              </a:rPr>
              <a:t>информацию </a:t>
            </a:r>
            <a:r>
              <a:rPr sz="1400" dirty="0">
                <a:latin typeface="Verdana"/>
                <a:cs typeface="Verdana"/>
              </a:rPr>
              <a:t>о  качестве </a:t>
            </a:r>
            <a:r>
              <a:rPr sz="1400" spc="-5" dirty="0">
                <a:latin typeface="Verdana"/>
                <a:cs typeface="Verdana"/>
              </a:rPr>
              <a:t>товаров </a:t>
            </a:r>
            <a:r>
              <a:rPr sz="1400" dirty="0">
                <a:latin typeface="Verdana"/>
                <a:cs typeface="Verdana"/>
              </a:rPr>
              <a:t>до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граждан  страны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4925" y="3784463"/>
            <a:ext cx="29667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Содействует продвижению  </a:t>
            </a:r>
            <a:r>
              <a:rPr sz="1400" dirty="0">
                <a:latin typeface="Verdana"/>
                <a:cs typeface="Verdana"/>
              </a:rPr>
              <a:t>лучших отечественных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товаров  на национальном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рынке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4925" y="4894112"/>
            <a:ext cx="3032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Содействует </a:t>
            </a:r>
            <a:r>
              <a:rPr sz="1400" dirty="0">
                <a:latin typeface="Verdana"/>
                <a:cs typeface="Verdana"/>
              </a:rPr>
              <a:t>выходу </a:t>
            </a:r>
            <a:r>
              <a:rPr sz="1400" spc="-5" dirty="0">
                <a:latin typeface="Verdana"/>
                <a:cs typeface="Verdana"/>
              </a:rPr>
              <a:t>российских  товаров на </a:t>
            </a:r>
            <a:r>
              <a:rPr sz="1400" dirty="0">
                <a:latin typeface="Verdana"/>
                <a:cs typeface="Verdana"/>
              </a:rPr>
              <a:t>внешние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рынки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267" y="1870232"/>
            <a:ext cx="4735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Деятельность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Роскачества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6577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Создание </a:t>
            </a:r>
            <a:r>
              <a:rPr spc="-15" dirty="0"/>
              <a:t>Роскачества </a:t>
            </a:r>
            <a:r>
              <a:rPr spc="-10" dirty="0"/>
              <a:t>/</a:t>
            </a:r>
            <a:r>
              <a:rPr spc="35" dirty="0"/>
              <a:t> </a:t>
            </a:r>
            <a:r>
              <a:rPr spc="-10" dirty="0"/>
              <a:t>4</a:t>
            </a:r>
          </a:p>
        </p:txBody>
      </p:sp>
      <p:sp>
        <p:nvSpPr>
          <p:cNvPr id="12" name="object 12"/>
          <p:cNvSpPr/>
          <p:nvPr/>
        </p:nvSpPr>
        <p:spPr>
          <a:xfrm>
            <a:off x="2964238" y="980952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5413" y="3734005"/>
            <a:ext cx="573023" cy="822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3341" y="4809960"/>
            <a:ext cx="685799" cy="688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0245" y="5827980"/>
            <a:ext cx="758951" cy="737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4933" y="2795220"/>
            <a:ext cx="637031" cy="6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0941" y="2795220"/>
            <a:ext cx="990599" cy="685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80189" y="3740100"/>
            <a:ext cx="832103" cy="682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365" y="4733749"/>
            <a:ext cx="582167" cy="838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7" y="1463796"/>
            <a:ext cx="4735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Деятельность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Роскачества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6577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Создание </a:t>
            </a:r>
            <a:r>
              <a:rPr spc="-15" dirty="0"/>
              <a:t>Роскачества </a:t>
            </a:r>
            <a:r>
              <a:rPr spc="-10" dirty="0"/>
              <a:t>/</a:t>
            </a:r>
            <a:r>
              <a:rPr spc="35" dirty="0"/>
              <a:t> </a:t>
            </a:r>
            <a:r>
              <a:rPr spc="-10" dirty="0"/>
              <a:t>4</a:t>
            </a:r>
          </a:p>
        </p:txBody>
      </p:sp>
      <p:sp>
        <p:nvSpPr>
          <p:cNvPr id="5" name="object 5"/>
          <p:cNvSpPr/>
          <p:nvPr/>
        </p:nvSpPr>
        <p:spPr>
          <a:xfrm>
            <a:off x="2964238" y="980948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008" y="3580217"/>
            <a:ext cx="9045575" cy="0"/>
          </a:xfrm>
          <a:custGeom>
            <a:avLst/>
            <a:gdLst/>
            <a:ahLst/>
            <a:cxnLst/>
            <a:rect l="l" t="t" r="r" b="b"/>
            <a:pathLst>
              <a:path w="9045575">
                <a:moveTo>
                  <a:pt x="0" y="0"/>
                </a:moveTo>
                <a:lnTo>
                  <a:pt x="9045435" y="0"/>
                </a:lnTo>
              </a:path>
            </a:pathLst>
          </a:custGeom>
          <a:ln w="12700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008" y="5218517"/>
            <a:ext cx="9045575" cy="0"/>
          </a:xfrm>
          <a:custGeom>
            <a:avLst/>
            <a:gdLst/>
            <a:ahLst/>
            <a:cxnLst/>
            <a:rect l="l" t="t" r="r" b="b"/>
            <a:pathLst>
              <a:path w="9045575">
                <a:moveTo>
                  <a:pt x="0" y="0"/>
                </a:moveTo>
                <a:lnTo>
                  <a:pt x="9045435" y="0"/>
                </a:lnTo>
              </a:path>
            </a:pathLst>
          </a:custGeom>
          <a:ln w="12700">
            <a:solidFill>
              <a:srgbClr val="52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4661" y="2118542"/>
            <a:ext cx="1365503" cy="1106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10"/>
              </a:spcBef>
            </a:pPr>
            <a:r>
              <a:rPr spc="25" dirty="0"/>
              <a:t>ИНФРАСТРУКТУРА</a:t>
            </a:r>
          </a:p>
          <a:p>
            <a:pPr marL="313055" indent="-300355">
              <a:lnSpc>
                <a:spcPct val="100000"/>
              </a:lnSpc>
              <a:spcBef>
                <a:spcPts val="750"/>
              </a:spcBef>
              <a:buAutoNum type="arabicPlain"/>
              <a:tabLst>
                <a:tab pos="313055" algn="l"/>
                <a:tab pos="313690" algn="l"/>
              </a:tabLst>
            </a:pP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Создан Проектный технический </a:t>
            </a:r>
            <a:r>
              <a:rPr sz="1400" b="0" dirty="0">
                <a:solidFill>
                  <a:srgbClr val="000000"/>
                </a:solidFill>
                <a:latin typeface="Verdana"/>
                <a:cs typeface="Verdana"/>
              </a:rPr>
              <a:t>комитет </a:t>
            </a: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при</a:t>
            </a:r>
            <a:r>
              <a:rPr sz="1400" b="0" spc="-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Росстандарте</a:t>
            </a:r>
            <a:endParaRPr sz="14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buAutoNum type="arabicPlain"/>
              <a:tabLst>
                <a:tab pos="313055" algn="l"/>
                <a:tab pos="313690" algn="l"/>
              </a:tabLst>
            </a:pPr>
            <a:r>
              <a:rPr sz="1400" b="0" dirty="0">
                <a:solidFill>
                  <a:srgbClr val="000000"/>
                </a:solidFill>
                <a:latin typeface="Verdana"/>
                <a:cs typeface="Verdana"/>
              </a:rPr>
              <a:t>Внедряются лучшие </a:t>
            </a: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российские </a:t>
            </a:r>
            <a:r>
              <a:rPr sz="1400" b="0" dirty="0">
                <a:solidFill>
                  <a:srgbClr val="000000"/>
                </a:solidFill>
                <a:latin typeface="Verdana"/>
                <a:cs typeface="Verdana"/>
              </a:rPr>
              <a:t>и </a:t>
            </a: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международные</a:t>
            </a:r>
            <a:r>
              <a:rPr sz="1400" b="0" spc="-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методики</a:t>
            </a:r>
            <a:endParaRPr sz="14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buAutoNum type="arabicPlain"/>
              <a:tabLst>
                <a:tab pos="313055" algn="l"/>
                <a:tab pos="313690" algn="l"/>
              </a:tabLst>
            </a:pP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Сформирована </a:t>
            </a:r>
            <a:r>
              <a:rPr sz="1400" b="0" spc="-10" dirty="0">
                <a:solidFill>
                  <a:srgbClr val="000000"/>
                </a:solidFill>
                <a:latin typeface="Verdana"/>
                <a:cs typeface="Verdana"/>
              </a:rPr>
              <a:t>база лучших лабораторий  </a:t>
            </a: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по </a:t>
            </a:r>
            <a:r>
              <a:rPr sz="1400" b="0" spc="-10" dirty="0">
                <a:solidFill>
                  <a:srgbClr val="000000"/>
                </a:solidFill>
                <a:latin typeface="Verdana"/>
                <a:cs typeface="Verdana"/>
              </a:rPr>
              <a:t>результатам проведения</a:t>
            </a:r>
            <a:r>
              <a:rPr sz="1400" b="0" spc="-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Verdana"/>
                <a:cs typeface="Verdana"/>
              </a:rPr>
              <a:t>МСИ</a:t>
            </a:r>
            <a:endParaRPr sz="14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buAutoNum type="arabicPlain"/>
              <a:tabLst>
                <a:tab pos="313055" algn="l"/>
                <a:tab pos="313690" algn="l"/>
              </a:tabLst>
            </a:pPr>
            <a:r>
              <a:rPr sz="1400" b="0" dirty="0">
                <a:solidFill>
                  <a:srgbClr val="000000"/>
                </a:solidFill>
                <a:latin typeface="Verdana"/>
                <a:cs typeface="Verdana"/>
              </a:rPr>
              <a:t>Аккредитована </a:t>
            </a: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система</a:t>
            </a:r>
            <a:r>
              <a:rPr sz="1400" b="0" spc="3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сертификации</a:t>
            </a:r>
            <a:endParaRPr sz="14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buAutoNum type="arabicPlain"/>
              <a:tabLst>
                <a:tab pos="313055" algn="l"/>
                <a:tab pos="313690" algn="l"/>
              </a:tabLst>
            </a:pPr>
            <a:r>
              <a:rPr sz="1400" b="0" spc="-5" dirty="0">
                <a:solidFill>
                  <a:srgbClr val="000000"/>
                </a:solidFill>
                <a:latin typeface="Verdana"/>
                <a:cs typeface="Verdana"/>
              </a:rPr>
              <a:t>Сформирован профессиональный</a:t>
            </a:r>
            <a:r>
              <a:rPr sz="1400" b="0" spc="-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400" b="0" dirty="0">
                <a:solidFill>
                  <a:srgbClr val="000000"/>
                </a:solidFill>
                <a:latin typeface="Verdana"/>
                <a:cs typeface="Verdana"/>
              </a:rPr>
              <a:t>коллектив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3850" y="3758411"/>
            <a:ext cx="7351395" cy="9842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600" b="1" spc="20" dirty="0">
                <a:solidFill>
                  <a:srgbClr val="0033A0"/>
                </a:solidFill>
                <a:latin typeface="Verdana"/>
                <a:cs typeface="Verdana"/>
              </a:rPr>
              <a:t>ДЕЯТЕЛЬНОСТ</a:t>
            </a:r>
            <a:r>
              <a:rPr sz="1600" b="1" spc="25" dirty="0">
                <a:solidFill>
                  <a:srgbClr val="0033A0"/>
                </a:solidFill>
                <a:latin typeface="Verdana"/>
                <a:cs typeface="Verdana"/>
              </a:rPr>
              <a:t>Ь</a:t>
            </a:r>
            <a:endParaRPr sz="16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spcBef>
                <a:spcPts val="250"/>
              </a:spcBef>
              <a:buAutoNum type="arabicPlain"/>
              <a:tabLst>
                <a:tab pos="313055" algn="l"/>
                <a:tab pos="313690" algn="l"/>
              </a:tabLst>
            </a:pPr>
            <a:r>
              <a:rPr sz="1400" spc="-5" dirty="0">
                <a:latin typeface="Verdana"/>
                <a:cs typeface="Verdana"/>
              </a:rPr>
              <a:t>Первые исследования </a:t>
            </a:r>
            <a:r>
              <a:rPr sz="1400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ноябрь </a:t>
            </a:r>
            <a:r>
              <a:rPr sz="1400" dirty="0">
                <a:latin typeface="Verdana"/>
                <a:cs typeface="Verdana"/>
              </a:rPr>
              <a:t>2015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г.</a:t>
            </a:r>
            <a:endParaRPr sz="14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buAutoNum type="arabicPlain"/>
              <a:tabLst>
                <a:tab pos="313055" algn="l"/>
                <a:tab pos="313690" algn="l"/>
              </a:tabLst>
            </a:pPr>
            <a:r>
              <a:rPr sz="1400" spc="-5" dirty="0">
                <a:latin typeface="Verdana"/>
                <a:cs typeface="Verdana"/>
              </a:rPr>
              <a:t>Первое </a:t>
            </a:r>
            <a:r>
              <a:rPr sz="1400" dirty="0">
                <a:latin typeface="Verdana"/>
                <a:cs typeface="Verdana"/>
              </a:rPr>
              <a:t>вручение Знаков качества – декабрь 2015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г.</a:t>
            </a:r>
            <a:endParaRPr sz="14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buAutoNum type="arabicPlain"/>
              <a:tabLst>
                <a:tab pos="313055" algn="l"/>
                <a:tab pos="313690" algn="l"/>
              </a:tabLst>
            </a:pPr>
            <a:r>
              <a:rPr sz="1400" spc="-5" dirty="0">
                <a:latin typeface="Verdana"/>
                <a:cs typeface="Verdana"/>
              </a:rPr>
              <a:t>Регулярные исследования </a:t>
            </a:r>
            <a:r>
              <a:rPr sz="1400" dirty="0">
                <a:latin typeface="Verdana"/>
                <a:cs typeface="Verdana"/>
              </a:rPr>
              <a:t>– 1 </a:t>
            </a:r>
            <a:r>
              <a:rPr sz="1400" spc="-5" dirty="0">
                <a:latin typeface="Verdana"/>
                <a:cs typeface="Verdana"/>
              </a:rPr>
              <a:t>исследование </a:t>
            </a:r>
            <a:r>
              <a:rPr sz="1400" dirty="0">
                <a:latin typeface="Verdana"/>
                <a:cs typeface="Verdana"/>
              </a:rPr>
              <a:t>в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неделю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3850" y="5349900"/>
            <a:ext cx="7352030" cy="13074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279775">
              <a:lnSpc>
                <a:spcPct val="100000"/>
              </a:lnSpc>
              <a:spcBef>
                <a:spcPts val="894"/>
              </a:spcBef>
            </a:pPr>
            <a:r>
              <a:rPr sz="1600" b="1" spc="25" dirty="0">
                <a:solidFill>
                  <a:srgbClr val="0033A0"/>
                </a:solidFill>
                <a:latin typeface="Verdana"/>
                <a:cs typeface="Verdana"/>
              </a:rPr>
              <a:t>ПЛАНЫ РАЗВИТИЯ ДО 2020</a:t>
            </a:r>
            <a:r>
              <a:rPr sz="1600" b="1" spc="-5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600" b="1" spc="15" dirty="0">
                <a:solidFill>
                  <a:srgbClr val="0033A0"/>
                </a:solidFill>
                <a:latin typeface="Verdana"/>
                <a:cs typeface="Verdana"/>
              </a:rPr>
              <a:t>ГОДА</a:t>
            </a:r>
            <a:endParaRPr sz="16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spcBef>
                <a:spcPts val="655"/>
              </a:spcBef>
              <a:buAutoNum type="arabicPlain"/>
              <a:tabLst>
                <a:tab pos="313055" algn="l"/>
                <a:tab pos="313690" algn="l"/>
              </a:tabLst>
            </a:pPr>
            <a:r>
              <a:rPr sz="1400" dirty="0">
                <a:latin typeface="Verdana"/>
                <a:cs typeface="Verdana"/>
              </a:rPr>
              <a:t>Более 150 опережающих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стандартов</a:t>
            </a:r>
            <a:endParaRPr sz="14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buAutoNum type="arabicPlain"/>
              <a:tabLst>
                <a:tab pos="313055" algn="l"/>
                <a:tab pos="313690" algn="l"/>
              </a:tabLst>
            </a:pPr>
            <a:r>
              <a:rPr sz="1400" spc="-5" dirty="0">
                <a:latin typeface="Verdana"/>
                <a:cs typeface="Verdana"/>
              </a:rPr>
              <a:t>Уровень потребительского </a:t>
            </a:r>
            <a:r>
              <a:rPr sz="1400" dirty="0">
                <a:latin typeface="Verdana"/>
                <a:cs typeface="Verdana"/>
              </a:rPr>
              <a:t>доверия </a:t>
            </a:r>
            <a:r>
              <a:rPr sz="1400" spc="-5" dirty="0">
                <a:latin typeface="Verdana"/>
                <a:cs typeface="Verdana"/>
              </a:rPr>
              <a:t>более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25%</a:t>
            </a:r>
            <a:endParaRPr sz="14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buAutoNum type="arabicPlain"/>
              <a:tabLst>
                <a:tab pos="313055" algn="l"/>
                <a:tab pos="313690" algn="l"/>
              </a:tabLst>
            </a:pPr>
            <a:r>
              <a:rPr sz="1400" dirty="0">
                <a:latin typeface="Verdana"/>
                <a:cs typeface="Verdana"/>
              </a:rPr>
              <a:t>Знак качества – </a:t>
            </a:r>
            <a:r>
              <a:rPr sz="1400" spc="-5" dirty="0">
                <a:latin typeface="Verdana"/>
                <a:cs typeface="Verdana"/>
              </a:rPr>
              <a:t>навигатор </a:t>
            </a:r>
            <a:r>
              <a:rPr sz="1400" dirty="0">
                <a:latin typeface="Verdana"/>
                <a:cs typeface="Verdana"/>
              </a:rPr>
              <a:t>для выбора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товара</a:t>
            </a:r>
            <a:endParaRPr sz="1400">
              <a:latin typeface="Verdana"/>
              <a:cs typeface="Verdana"/>
            </a:endParaRPr>
          </a:p>
          <a:p>
            <a:pPr marL="313055" indent="-300355">
              <a:lnSpc>
                <a:spcPct val="100000"/>
              </a:lnSpc>
              <a:buAutoNum type="arabicPlain"/>
              <a:tabLst>
                <a:tab pos="313055" algn="l"/>
                <a:tab pos="313690" algn="l"/>
              </a:tabLst>
            </a:pPr>
            <a:r>
              <a:rPr sz="1400" spc="-5" dirty="0">
                <a:latin typeface="Verdana"/>
                <a:cs typeface="Verdana"/>
              </a:rPr>
              <a:t>Исследование </a:t>
            </a:r>
            <a:r>
              <a:rPr sz="1400" spc="-15" dirty="0">
                <a:latin typeface="Verdana"/>
                <a:cs typeface="Verdana"/>
              </a:rPr>
              <a:t>всех товаров, входящих </a:t>
            </a:r>
            <a:r>
              <a:rPr sz="1400" dirty="0">
                <a:latin typeface="Verdana"/>
                <a:cs typeface="Verdana"/>
              </a:rPr>
              <a:t>в </a:t>
            </a:r>
            <a:r>
              <a:rPr sz="1400" spc="-20" dirty="0">
                <a:latin typeface="Verdana"/>
                <a:cs typeface="Verdana"/>
              </a:rPr>
              <a:t>базовую </a:t>
            </a:r>
            <a:r>
              <a:rPr sz="1400" spc="-15" dirty="0">
                <a:latin typeface="Verdana"/>
                <a:cs typeface="Verdana"/>
              </a:rPr>
              <a:t>потребительскую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корзину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15453" y="5626790"/>
            <a:ext cx="883919" cy="1115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7749" y="4063166"/>
            <a:ext cx="722375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985" y="3504725"/>
            <a:ext cx="69646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033A0"/>
                </a:solidFill>
                <a:latin typeface="Verdana"/>
                <a:cs typeface="Verdana"/>
              </a:rPr>
              <a:t>ПОТРЕБИТЕЛЬСКИЕ</a:t>
            </a:r>
            <a:endParaRPr sz="4800">
              <a:latin typeface="Verdana"/>
              <a:cs typeface="Verdana"/>
            </a:endParaRPr>
          </a:p>
          <a:p>
            <a:pPr marL="2435225">
              <a:lnSpc>
                <a:spcPct val="100000"/>
              </a:lnSpc>
            </a:pPr>
            <a:r>
              <a:rPr sz="4800" b="1" dirty="0">
                <a:solidFill>
                  <a:srgbClr val="0033A0"/>
                </a:solidFill>
                <a:latin typeface="Verdana"/>
                <a:cs typeface="Verdana"/>
              </a:rPr>
              <a:t>ИСПЫТАНИЯ</a:t>
            </a:r>
            <a:endParaRPr sz="4800">
              <a:latin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6721" y="571191"/>
            <a:ext cx="540893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Выбор категорий для </a:t>
            </a:r>
            <a:r>
              <a:rPr spc="-15" dirty="0"/>
              <a:t>исследований </a:t>
            </a:r>
            <a:r>
              <a:rPr spc="-10" dirty="0"/>
              <a:t>/</a:t>
            </a:r>
            <a:r>
              <a:rPr spc="75" dirty="0"/>
              <a:t> </a:t>
            </a:r>
            <a:r>
              <a:rPr spc="-10" dirty="0"/>
              <a:t>5</a:t>
            </a:r>
          </a:p>
        </p:txBody>
      </p:sp>
      <p:sp>
        <p:nvSpPr>
          <p:cNvPr id="4" name="object 4"/>
          <p:cNvSpPr/>
          <p:nvPr/>
        </p:nvSpPr>
        <p:spPr>
          <a:xfrm>
            <a:off x="2964238" y="980945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2267" y="1323090"/>
            <a:ext cx="6027420" cy="86360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Примеры исследуемых</a:t>
            </a:r>
            <a:r>
              <a:rPr sz="24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категорий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2016</a:t>
            </a:r>
            <a:r>
              <a:rPr sz="1800" b="1" spc="-8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год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274" y="4750972"/>
            <a:ext cx="1216025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2017</a:t>
            </a:r>
            <a:r>
              <a:rPr sz="1800" b="1" spc="-7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15" dirty="0">
                <a:solidFill>
                  <a:srgbClr val="0033A0"/>
                </a:solidFill>
                <a:latin typeface="Verdana"/>
                <a:cs typeface="Verdana"/>
              </a:rPr>
              <a:t>год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7917" y="5124258"/>
            <a:ext cx="509015" cy="1024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6749" y="2280474"/>
            <a:ext cx="914399" cy="746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39080" y="2918702"/>
            <a:ext cx="4679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яйца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2316" y="4180194"/>
            <a:ext cx="1061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смартфоны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87817" y="4180194"/>
            <a:ext cx="992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полотенце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9416" y="4180194"/>
            <a:ext cx="560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носки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96116" y="4180194"/>
            <a:ext cx="8324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рубашки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45288" y="4180194"/>
            <a:ext cx="895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пуховики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2207" y="2918702"/>
            <a:ext cx="6826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курица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7270" y="2918702"/>
            <a:ext cx="4933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рыба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56673" y="2918702"/>
            <a:ext cx="365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мёд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27333" y="2918702"/>
            <a:ext cx="568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масло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5474" y="2918702"/>
            <a:ext cx="1348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игристое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вино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1290" y="4252202"/>
            <a:ext cx="6629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краски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8133" y="6119102"/>
            <a:ext cx="6883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молоко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94932" y="6106479"/>
            <a:ext cx="456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хлеб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3430" y="6119102"/>
            <a:ext cx="780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детское  </a:t>
            </a:r>
            <a:r>
              <a:rPr sz="1400" spc="-5" dirty="0">
                <a:latin typeface="Verdana"/>
                <a:cs typeface="Verdana"/>
              </a:rPr>
              <a:t>питание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1016" y="6119102"/>
            <a:ext cx="556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зерно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96828" y="6119102"/>
            <a:ext cx="82994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шоколад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9141" y="2378010"/>
            <a:ext cx="990599" cy="521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4957" y="2320098"/>
            <a:ext cx="1158239" cy="597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85173" y="3389946"/>
            <a:ext cx="481583" cy="804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55093" y="2231720"/>
            <a:ext cx="569963" cy="679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5253" y="5343714"/>
            <a:ext cx="957071" cy="771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54325" y="5980746"/>
            <a:ext cx="682751" cy="1523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98077" y="5493066"/>
            <a:ext cx="1249679" cy="493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41933" y="2329242"/>
            <a:ext cx="743711" cy="5455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00629" y="1753171"/>
            <a:ext cx="387083" cy="11216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6853" y="3405186"/>
            <a:ext cx="774191" cy="777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44581" y="3457016"/>
            <a:ext cx="1082027" cy="6705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48997" y="3377754"/>
            <a:ext cx="582167" cy="8321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44981" y="3374707"/>
            <a:ext cx="734555" cy="8381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20213" y="3374706"/>
            <a:ext cx="944879" cy="838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16437" y="5154738"/>
            <a:ext cx="338327" cy="9570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80061" y="5041962"/>
            <a:ext cx="320039" cy="10972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7" y="1825386"/>
            <a:ext cx="521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Принципы выбора</a:t>
            </a:r>
            <a:r>
              <a:rPr sz="24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категорий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86721" y="571191"/>
            <a:ext cx="540893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Выбор категорий для </a:t>
            </a:r>
            <a:r>
              <a:rPr spc="-15" dirty="0"/>
              <a:t>исследований </a:t>
            </a:r>
            <a:r>
              <a:rPr spc="-10" dirty="0"/>
              <a:t>/</a:t>
            </a:r>
            <a:r>
              <a:rPr spc="75" dirty="0"/>
              <a:t> </a:t>
            </a:r>
            <a:r>
              <a:rPr spc="-10" dirty="0"/>
              <a:t>5</a:t>
            </a:r>
          </a:p>
        </p:txBody>
      </p:sp>
      <p:sp>
        <p:nvSpPr>
          <p:cNvPr id="5" name="object 5"/>
          <p:cNvSpPr/>
          <p:nvPr/>
        </p:nvSpPr>
        <p:spPr>
          <a:xfrm>
            <a:off x="2964238" y="980945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5349" y="2714306"/>
            <a:ext cx="832103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1293" y="4174298"/>
            <a:ext cx="850391" cy="670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0333" y="2705162"/>
            <a:ext cx="975359" cy="829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90254" y="2821666"/>
            <a:ext cx="26092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Учет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потребительского  спроса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7422" y="2821666"/>
            <a:ext cx="211455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Учет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предложений  </a:t>
            </a:r>
            <a:r>
              <a:rPr sz="1700" dirty="0">
                <a:latin typeface="Verdana"/>
                <a:cs typeface="Verdana"/>
              </a:rPr>
              <a:t>от </a:t>
            </a:r>
            <a:r>
              <a:rPr sz="1700" spc="-5" dirty="0">
                <a:latin typeface="Verdana"/>
                <a:cs typeface="Verdana"/>
              </a:rPr>
              <a:t>Учредителей  Роскачества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17422" y="4054238"/>
            <a:ext cx="278511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Привлечение  </a:t>
            </a:r>
            <a:r>
              <a:rPr sz="1700" dirty="0">
                <a:latin typeface="Verdana"/>
                <a:cs typeface="Verdana"/>
              </a:rPr>
              <a:t>общественности  </a:t>
            </a:r>
            <a:r>
              <a:rPr sz="1700" spc="-5" dirty="0">
                <a:latin typeface="Verdana"/>
                <a:cs typeface="Verdana"/>
              </a:rPr>
              <a:t>(Портал, СМИ,  мобильное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приложение)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0470" y="3976299"/>
            <a:ext cx="196532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Учет</a:t>
            </a:r>
            <a:r>
              <a:rPr sz="1700" spc="-8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результатов  маркетинговых  исследований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0470" y="5398432"/>
            <a:ext cx="24339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Рекомендации  профильных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ФОИВов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9317" y="4018851"/>
            <a:ext cx="1347203" cy="7711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8125" y="5286832"/>
            <a:ext cx="816863" cy="816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267" y="1444386"/>
            <a:ext cx="760285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solidFill>
                  <a:srgbClr val="E2231A"/>
                </a:solidFill>
              </a:rPr>
              <a:t>Работа </a:t>
            </a:r>
            <a:r>
              <a:rPr sz="2400" spc="-5" dirty="0">
                <a:solidFill>
                  <a:srgbClr val="E2231A"/>
                </a:solidFill>
              </a:rPr>
              <a:t>Проектного технического</a:t>
            </a:r>
            <a:r>
              <a:rPr sz="2400" spc="-95" dirty="0">
                <a:solidFill>
                  <a:srgbClr val="E2231A"/>
                </a:solidFill>
              </a:rPr>
              <a:t> </a:t>
            </a:r>
            <a:r>
              <a:rPr sz="2400" dirty="0">
                <a:solidFill>
                  <a:srgbClr val="E2231A"/>
                </a:solidFill>
              </a:rPr>
              <a:t>комитета  в 2016</a:t>
            </a:r>
            <a:r>
              <a:rPr sz="2400" spc="-105" dirty="0">
                <a:solidFill>
                  <a:srgbClr val="E2231A"/>
                </a:solidFill>
              </a:rPr>
              <a:t> </a:t>
            </a:r>
            <a:r>
              <a:rPr sz="2400" spc="-5" dirty="0">
                <a:solidFill>
                  <a:srgbClr val="E2231A"/>
                </a:solidFill>
              </a:rPr>
              <a:t>году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245020" y="571191"/>
            <a:ext cx="365188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Разработка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стандартов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3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6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4238" y="980944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05642" y="2229461"/>
            <a:ext cx="1673860" cy="3896360"/>
          </a:xfrm>
          <a:prstGeom prst="rect">
            <a:avLst/>
          </a:prstGeom>
        </p:spPr>
        <p:txBody>
          <a:bodyPr vert="horz" wrap="square" lIns="0" tIns="313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65"/>
              </a:spcBef>
            </a:pPr>
            <a:r>
              <a:rPr sz="6050" b="1" spc="15" dirty="0">
                <a:solidFill>
                  <a:srgbClr val="0033A0"/>
                </a:solidFill>
                <a:latin typeface="Verdana"/>
                <a:cs typeface="Verdana"/>
              </a:rPr>
              <a:t>324</a:t>
            </a:r>
            <a:endParaRPr sz="6050">
              <a:latin typeface="Verdana"/>
              <a:cs typeface="Verdana"/>
            </a:endParaRPr>
          </a:p>
          <a:p>
            <a:pPr marL="561975">
              <a:lnSpc>
                <a:spcPct val="100000"/>
              </a:lnSpc>
              <a:spcBef>
                <a:spcPts val="2370"/>
              </a:spcBef>
            </a:pPr>
            <a:r>
              <a:rPr sz="6050" b="1" spc="15" dirty="0">
                <a:solidFill>
                  <a:srgbClr val="0033A0"/>
                </a:solidFill>
                <a:latin typeface="Verdana"/>
                <a:cs typeface="Verdana"/>
              </a:rPr>
              <a:t>61</a:t>
            </a:r>
            <a:endParaRPr sz="6050">
              <a:latin typeface="Verdana"/>
              <a:cs typeface="Verdana"/>
            </a:endParaRPr>
          </a:p>
          <a:p>
            <a:pPr marL="561975">
              <a:lnSpc>
                <a:spcPct val="100000"/>
              </a:lnSpc>
              <a:spcBef>
                <a:spcPts val="3950"/>
              </a:spcBef>
            </a:pPr>
            <a:r>
              <a:rPr sz="6050" b="1" spc="15" dirty="0">
                <a:solidFill>
                  <a:srgbClr val="0033A0"/>
                </a:solidFill>
                <a:latin typeface="Verdana"/>
                <a:cs typeface="Verdana"/>
              </a:rPr>
              <a:t>21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474" y="2525397"/>
            <a:ext cx="1732914" cy="2096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35"/>
              </a:spcBef>
            </a:pPr>
            <a:r>
              <a:rPr sz="6050" b="1" spc="15" dirty="0">
                <a:solidFill>
                  <a:srgbClr val="0033A0"/>
                </a:solidFill>
                <a:latin typeface="Verdana"/>
                <a:cs typeface="Verdana"/>
              </a:rPr>
              <a:t>204</a:t>
            </a:r>
            <a:endParaRPr sz="6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85"/>
              </a:spcBef>
            </a:pPr>
            <a:r>
              <a:rPr sz="2250" b="1" spc="-100" dirty="0">
                <a:solidFill>
                  <a:srgbClr val="0033A0"/>
                </a:solidFill>
                <a:latin typeface="Verdana"/>
                <a:cs typeface="Verdana"/>
              </a:rPr>
              <a:t>ЭКСПЕРТЫ</a:t>
            </a:r>
            <a:endParaRPr sz="2250">
              <a:latin typeface="Verdana"/>
              <a:cs typeface="Verdana"/>
            </a:endParaRPr>
          </a:p>
          <a:p>
            <a:pPr marL="993140">
              <a:lnSpc>
                <a:spcPct val="100000"/>
              </a:lnSpc>
              <a:spcBef>
                <a:spcPts val="20"/>
              </a:spcBef>
            </a:pPr>
            <a:r>
              <a:rPr sz="2250" b="1" spc="-105" dirty="0">
                <a:solidFill>
                  <a:srgbClr val="0033A0"/>
                </a:solidFill>
                <a:latin typeface="Verdana"/>
                <a:cs typeface="Verdana"/>
              </a:rPr>
              <a:t>ПТК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7122" y="5231491"/>
            <a:ext cx="1673860" cy="953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50" b="1" spc="15" dirty="0">
                <a:solidFill>
                  <a:srgbClr val="0033A0"/>
                </a:solidFill>
                <a:latin typeface="Verdana"/>
                <a:cs typeface="Verdana"/>
              </a:rPr>
              <a:t>500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1078" y="5198402"/>
            <a:ext cx="670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latin typeface="Verdana"/>
                <a:cs typeface="Verdana"/>
              </a:rPr>
              <a:t>свыше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3083" y="2772143"/>
            <a:ext cx="18002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заседания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рабочих  групп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406" y="2815349"/>
            <a:ext cx="21469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эксперта -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постоянные  </a:t>
            </a:r>
            <a:r>
              <a:rPr sz="1400" dirty="0">
                <a:latin typeface="Verdana"/>
                <a:cs typeface="Verdana"/>
              </a:rPr>
              <a:t>участники </a:t>
            </a:r>
            <a:r>
              <a:rPr sz="1400" spc="-5" dirty="0">
                <a:latin typeface="Verdana"/>
                <a:cs typeface="Verdana"/>
              </a:rPr>
              <a:t>РГ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ПТК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406" y="4038613"/>
            <a:ext cx="1353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опережающий  </a:t>
            </a:r>
            <a:r>
              <a:rPr sz="1400" spc="-5" dirty="0">
                <a:latin typeface="Verdana"/>
                <a:cs typeface="Verdana"/>
              </a:rPr>
              <a:t>стандарт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406" y="5452478"/>
            <a:ext cx="2468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проект Предварительных  национальных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стандартов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3083" y="3931933"/>
            <a:ext cx="23869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представители научных  сообществ, НИИ,  </a:t>
            </a:r>
            <a:r>
              <a:rPr sz="1400" dirty="0">
                <a:latin typeface="Verdana"/>
                <a:cs typeface="Verdana"/>
              </a:rPr>
              <a:t>отраслевых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объединений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3083" y="5589562"/>
            <a:ext cx="955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экспертов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91029" y="3006306"/>
            <a:ext cx="667511" cy="95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2267" y="2041286"/>
            <a:ext cx="7123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2231A"/>
                </a:solidFill>
              </a:rPr>
              <a:t>Работа с независимыми</a:t>
            </a:r>
            <a:r>
              <a:rPr sz="2400" spc="-105" dirty="0">
                <a:solidFill>
                  <a:srgbClr val="E2231A"/>
                </a:solidFill>
              </a:rPr>
              <a:t> </a:t>
            </a:r>
            <a:r>
              <a:rPr sz="2400" spc="-5" dirty="0">
                <a:solidFill>
                  <a:srgbClr val="E2231A"/>
                </a:solidFill>
              </a:rPr>
              <a:t>лабораториями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755541" y="571191"/>
            <a:ext cx="514032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Взаимодействие с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лабораториями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6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7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4238" y="980944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9301" y="2981910"/>
            <a:ext cx="630935" cy="798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9454" y="3871610"/>
            <a:ext cx="1673860" cy="953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50" b="1" spc="15" dirty="0">
                <a:solidFill>
                  <a:srgbClr val="E2231A"/>
                </a:solidFill>
                <a:latin typeface="Verdana"/>
                <a:cs typeface="Verdana"/>
              </a:rPr>
              <a:t>622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1277" y="2981910"/>
            <a:ext cx="737615" cy="798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3796" y="5251273"/>
            <a:ext cx="17151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участники  </a:t>
            </a:r>
            <a:r>
              <a:rPr sz="1400" spc="-5" dirty="0">
                <a:latin typeface="Verdana"/>
                <a:cs typeface="Verdana"/>
              </a:rPr>
              <a:t>межлабораторных  сличительных  испытаний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2316" y="5251273"/>
            <a:ext cx="16008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с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лабораториями  </a:t>
            </a:r>
            <a:r>
              <a:rPr sz="1400" spc="-5" dirty="0">
                <a:latin typeface="Verdana"/>
                <a:cs typeface="Verdana"/>
              </a:rPr>
              <a:t>были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заключены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6104" y="5251273"/>
            <a:ext cx="179895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заключены </a:t>
            </a:r>
            <a:r>
              <a:rPr sz="1400" dirty="0">
                <a:latin typeface="Verdana"/>
                <a:cs typeface="Verdana"/>
              </a:rPr>
              <a:t>с  лабораториями,  аккредитованными  в </a:t>
            </a:r>
            <a:r>
              <a:rPr sz="1400" spc="-5" dirty="0">
                <a:latin typeface="Verdana"/>
                <a:cs typeface="Verdana"/>
              </a:rPr>
              <a:t>международной  системе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ILAK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197" y="4705605"/>
            <a:ext cx="1356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2231A"/>
                </a:solidFill>
                <a:latin typeface="Verdana"/>
                <a:cs typeface="Verdana"/>
              </a:rPr>
              <a:t>лаборатории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9024" y="4705605"/>
            <a:ext cx="1152525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2231A"/>
                </a:solidFill>
                <a:latin typeface="Verdana"/>
                <a:cs typeface="Verdana"/>
              </a:rPr>
              <a:t>раунда  испытаний</a:t>
            </a:r>
            <a:endParaRPr sz="1400">
              <a:latin typeface="Verdana"/>
              <a:cs typeface="Verdana"/>
            </a:endParaRPr>
          </a:p>
          <a:p>
            <a:pPr marL="85090" marR="77470" algn="ctr">
              <a:lnSpc>
                <a:spcPct val="100000"/>
              </a:lnSpc>
              <a:spcBef>
                <a:spcPts val="935"/>
              </a:spcBef>
            </a:pPr>
            <a:r>
              <a:rPr sz="1400" spc="-5" dirty="0">
                <a:latin typeface="Verdana"/>
                <a:cs typeface="Verdana"/>
              </a:rPr>
              <a:t>было  проведено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4081" y="4705605"/>
            <a:ext cx="1096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2231A"/>
                </a:solidFill>
                <a:latin typeface="Verdana"/>
                <a:cs typeface="Verdana"/>
              </a:rPr>
              <a:t>договоров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38777" y="4705605"/>
            <a:ext cx="972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2231A"/>
                </a:solidFill>
                <a:latin typeface="Verdana"/>
                <a:cs typeface="Verdana"/>
              </a:rPr>
              <a:t>договора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0283" y="3871610"/>
            <a:ext cx="5482590" cy="953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2320" algn="l"/>
                <a:tab pos="4919345" algn="l"/>
              </a:tabLst>
            </a:pPr>
            <a:r>
              <a:rPr sz="6050" b="1" spc="15" dirty="0">
                <a:solidFill>
                  <a:srgbClr val="E2231A"/>
                </a:solidFill>
                <a:latin typeface="Verdana"/>
                <a:cs typeface="Verdana"/>
              </a:rPr>
              <a:t>22	120	4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27644" y="4198420"/>
            <a:ext cx="167640" cy="365760"/>
          </a:xfrm>
          <a:prstGeom prst="rect">
            <a:avLst/>
          </a:prstGeom>
        </p:spPr>
        <p:txBody>
          <a:bodyPr vert="vert270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25" dirty="0">
                <a:solidFill>
                  <a:srgbClr val="E2231A"/>
                </a:solidFill>
                <a:latin typeface="Verdana"/>
                <a:cs typeface="Verdana"/>
              </a:rPr>
              <a:t>более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98933" y="3006306"/>
            <a:ext cx="627887" cy="816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7" y="1787273"/>
            <a:ext cx="79984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Принципы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осуществления закупки</a:t>
            </a:r>
            <a:r>
              <a:rPr sz="24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образцов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4952" y="571191"/>
            <a:ext cx="534225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Закупка </a:t>
            </a:r>
            <a:r>
              <a:rPr spc="-15" dirty="0"/>
              <a:t>товаров для исследований </a:t>
            </a:r>
            <a:r>
              <a:rPr spc="-10" dirty="0"/>
              <a:t>/</a:t>
            </a:r>
            <a:r>
              <a:rPr spc="130" dirty="0"/>
              <a:t> </a:t>
            </a:r>
            <a:r>
              <a:rPr spc="-10" dirty="0"/>
              <a:t>8</a:t>
            </a:r>
          </a:p>
        </p:txBody>
      </p:sp>
      <p:sp>
        <p:nvSpPr>
          <p:cNvPr id="5" name="object 5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1133" y="2419956"/>
            <a:ext cx="865631" cy="713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429" y="3471516"/>
            <a:ext cx="701039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61276" y="2679634"/>
            <a:ext cx="3488054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100"/>
              </a:spcBef>
            </a:pPr>
            <a:r>
              <a:rPr sz="1700" b="1" dirty="0">
                <a:solidFill>
                  <a:srgbClr val="E2231A"/>
                </a:solidFill>
                <a:latin typeface="Verdana"/>
                <a:cs typeface="Verdana"/>
              </a:rPr>
              <a:t>Репрезентативная</a:t>
            </a:r>
            <a:r>
              <a:rPr sz="17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E2231A"/>
                </a:solidFill>
                <a:latin typeface="Verdana"/>
                <a:cs typeface="Verdana"/>
              </a:rPr>
              <a:t>выборка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1390"/>
              </a:lnSpc>
            </a:pPr>
            <a:r>
              <a:rPr sz="1200" dirty="0">
                <a:solidFill>
                  <a:srgbClr val="6B6B6B"/>
                </a:solidFill>
                <a:latin typeface="Verdana"/>
                <a:cs typeface="Verdana"/>
              </a:rPr>
              <a:t>40 образцов каждой</a:t>
            </a:r>
            <a:r>
              <a:rPr sz="1200" spc="-100" dirty="0">
                <a:solidFill>
                  <a:srgbClr val="6B6B6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B6B6B"/>
                </a:solidFill>
                <a:latin typeface="Verdana"/>
                <a:cs typeface="Verdana"/>
              </a:rPr>
              <a:t>категории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1276" y="3657534"/>
            <a:ext cx="491680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100"/>
              </a:spcBef>
            </a:pPr>
            <a:r>
              <a:rPr sz="1700" b="1" dirty="0">
                <a:solidFill>
                  <a:srgbClr val="E2231A"/>
                </a:solidFill>
                <a:latin typeface="Verdana"/>
                <a:cs typeface="Verdana"/>
              </a:rPr>
              <a:t>Работа </a:t>
            </a:r>
            <a:r>
              <a:rPr sz="1700" b="1" spc="-5" dirty="0">
                <a:solidFill>
                  <a:srgbClr val="E2231A"/>
                </a:solidFill>
                <a:latin typeface="Verdana"/>
                <a:cs typeface="Verdana"/>
              </a:rPr>
              <a:t>сертифицированных</a:t>
            </a:r>
            <a:r>
              <a:rPr sz="17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E2231A"/>
                </a:solidFill>
                <a:latin typeface="Verdana"/>
                <a:cs typeface="Verdana"/>
              </a:rPr>
              <a:t>экспертов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ts val="1390"/>
              </a:lnSpc>
            </a:pPr>
            <a:r>
              <a:rPr sz="1200" spc="-5" dirty="0">
                <a:solidFill>
                  <a:srgbClr val="6B6B6B"/>
                </a:solidFill>
                <a:latin typeface="Verdana"/>
                <a:cs typeface="Verdana"/>
              </a:rPr>
              <a:t>Роскачества </a:t>
            </a:r>
            <a:r>
              <a:rPr sz="1200" dirty="0">
                <a:solidFill>
                  <a:srgbClr val="6B6B6B"/>
                </a:solidFill>
                <a:latin typeface="Verdana"/>
                <a:cs typeface="Verdana"/>
              </a:rPr>
              <a:t>с </a:t>
            </a:r>
            <a:r>
              <a:rPr sz="1200" spc="-5" dirty="0">
                <a:solidFill>
                  <a:srgbClr val="6B6B6B"/>
                </a:solidFill>
                <a:latin typeface="Verdana"/>
                <a:cs typeface="Verdana"/>
              </a:rPr>
              <a:t>использованием специального</a:t>
            </a:r>
            <a:r>
              <a:rPr sz="1200" spc="-75" dirty="0">
                <a:solidFill>
                  <a:srgbClr val="6B6B6B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6B6B6B"/>
                </a:solidFill>
                <a:latin typeface="Verdana"/>
                <a:cs typeface="Verdana"/>
              </a:rPr>
              <a:t>оборудования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1276" y="4802617"/>
            <a:ext cx="5864860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E2231A"/>
                </a:solidFill>
                <a:latin typeface="Verdana"/>
                <a:cs typeface="Verdana"/>
              </a:rPr>
              <a:t>Закупка по </a:t>
            </a:r>
            <a:r>
              <a:rPr sz="1700" b="1" spc="-5" dirty="0">
                <a:solidFill>
                  <a:srgbClr val="E2231A"/>
                </a:solidFill>
                <a:latin typeface="Verdana"/>
                <a:cs typeface="Verdana"/>
              </a:rPr>
              <a:t>всем </a:t>
            </a:r>
            <a:r>
              <a:rPr sz="1700" b="1" dirty="0">
                <a:solidFill>
                  <a:srgbClr val="E2231A"/>
                </a:solidFill>
                <a:latin typeface="Verdana"/>
                <a:cs typeface="Verdana"/>
              </a:rPr>
              <a:t>каналам </a:t>
            </a:r>
            <a:r>
              <a:rPr sz="1700" b="1" spc="-5" dirty="0">
                <a:solidFill>
                  <a:srgbClr val="E2231A"/>
                </a:solidFill>
                <a:latin typeface="Verdana"/>
                <a:cs typeface="Verdana"/>
              </a:rPr>
              <a:t>розничной</a:t>
            </a:r>
            <a:r>
              <a:rPr sz="17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E2231A"/>
                </a:solidFill>
                <a:latin typeface="Verdana"/>
                <a:cs typeface="Verdana"/>
              </a:rPr>
              <a:t>торговли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spc="-5" dirty="0">
                <a:solidFill>
                  <a:srgbClr val="E2231A"/>
                </a:solidFill>
                <a:latin typeface="Verdana"/>
                <a:cs typeface="Verdana"/>
              </a:rPr>
              <a:t>Обезличивание </a:t>
            </a:r>
            <a:r>
              <a:rPr sz="1700" b="1" dirty="0">
                <a:solidFill>
                  <a:srgbClr val="E2231A"/>
                </a:solidFill>
                <a:latin typeface="Verdana"/>
                <a:cs typeface="Verdana"/>
              </a:rPr>
              <a:t>отобранных</a:t>
            </a:r>
            <a:r>
              <a:rPr sz="1700" b="1" spc="-9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E2231A"/>
                </a:solidFill>
                <a:latin typeface="Verdana"/>
                <a:cs typeface="Verdana"/>
              </a:rPr>
              <a:t>проб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8565" y="4544412"/>
            <a:ext cx="813815" cy="728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285" y="5611212"/>
            <a:ext cx="716279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7" y="1825373"/>
            <a:ext cx="3757929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b="1" spc="-30" dirty="0">
                <a:solidFill>
                  <a:srgbClr val="E2231A"/>
                </a:solidFill>
                <a:latin typeface="Verdana"/>
                <a:cs typeface="Verdana"/>
              </a:rPr>
              <a:t>По </a:t>
            </a:r>
            <a:r>
              <a:rPr sz="2100" b="1" spc="-50" dirty="0">
                <a:solidFill>
                  <a:srgbClr val="E2231A"/>
                </a:solidFill>
                <a:latin typeface="Verdana"/>
                <a:cs typeface="Verdana"/>
              </a:rPr>
              <a:t>итогам</a:t>
            </a:r>
            <a:r>
              <a:rPr sz="2100" b="1" spc="-26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100" b="1" spc="-55" dirty="0">
                <a:solidFill>
                  <a:srgbClr val="E2231A"/>
                </a:solidFill>
                <a:latin typeface="Verdana"/>
                <a:cs typeface="Verdana"/>
              </a:rPr>
              <a:t>лабораторных  </a:t>
            </a:r>
            <a:r>
              <a:rPr sz="2100" b="1" spc="-50" dirty="0">
                <a:solidFill>
                  <a:srgbClr val="E2231A"/>
                </a:solidFill>
                <a:latin typeface="Verdana"/>
                <a:cs typeface="Verdana"/>
              </a:rPr>
              <a:t>испытаний</a:t>
            </a:r>
            <a:r>
              <a:rPr sz="2100" b="1" spc="-2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100" b="1" spc="-55" dirty="0">
                <a:solidFill>
                  <a:srgbClr val="E2231A"/>
                </a:solidFill>
                <a:latin typeface="Verdana"/>
                <a:cs typeface="Verdana"/>
              </a:rPr>
              <a:t>выявлено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5900" y="1825373"/>
            <a:ext cx="4465320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b="1" spc="-50" dirty="0">
                <a:solidFill>
                  <a:srgbClr val="E2231A"/>
                </a:solidFill>
                <a:latin typeface="Verdana"/>
                <a:cs typeface="Verdana"/>
              </a:rPr>
              <a:t>Проведение</a:t>
            </a:r>
            <a:r>
              <a:rPr sz="2100" b="1" spc="-2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100" b="1" spc="-55" dirty="0">
                <a:solidFill>
                  <a:srgbClr val="E2231A"/>
                </a:solidFill>
                <a:latin typeface="Verdana"/>
                <a:cs typeface="Verdana"/>
              </a:rPr>
              <a:t>потребительских  испытаний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5742" y="571191"/>
            <a:ext cx="406082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Результаты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исследований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4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63859" y="2668874"/>
            <a:ext cx="73406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15" dirty="0">
                <a:solidFill>
                  <a:srgbClr val="0033A0"/>
                </a:solidFill>
                <a:latin typeface="Verdana"/>
                <a:cs typeface="Verdana"/>
              </a:rPr>
              <a:t>более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0975" y="4543425"/>
            <a:ext cx="13188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протоколов  испытаний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3859" y="4162425"/>
            <a:ext cx="734060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spc="10" dirty="0">
                <a:solidFill>
                  <a:srgbClr val="0033A0"/>
                </a:solidFill>
                <a:latin typeface="Verdana"/>
                <a:cs typeface="Verdana"/>
              </a:rPr>
              <a:t>более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0975" y="5798185"/>
            <a:ext cx="265239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367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показателей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качества  и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безопасности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Verdana"/>
                <a:cs typeface="Verdana"/>
              </a:rPr>
              <a:t>в </a:t>
            </a:r>
            <a:r>
              <a:rPr sz="1700" spc="-25" dirty="0">
                <a:latin typeface="Verdana"/>
                <a:cs typeface="Verdana"/>
              </a:rPr>
              <a:t>каждом</a:t>
            </a:r>
            <a:r>
              <a:rPr sz="1700" spc="-17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исследовании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3720" y="2409825"/>
            <a:ext cx="5397500" cy="42570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7875">
              <a:lnSpc>
                <a:spcPts val="6825"/>
              </a:lnSpc>
              <a:spcBef>
                <a:spcPts val="135"/>
              </a:spcBef>
            </a:pPr>
            <a:r>
              <a:rPr sz="9075" b="1" spc="-652" baseline="-37649" dirty="0">
                <a:solidFill>
                  <a:srgbClr val="0033A0"/>
                </a:solidFill>
                <a:latin typeface="Verdana"/>
                <a:cs typeface="Verdana"/>
              </a:rPr>
              <a:t>1500 </a:t>
            </a:r>
            <a:r>
              <a:rPr sz="1700" spc="-5" dirty="0">
                <a:latin typeface="Verdana"/>
                <a:cs typeface="Verdana"/>
              </a:rPr>
              <a:t>товаров </a:t>
            </a:r>
            <a:r>
              <a:rPr sz="1700" dirty="0">
                <a:latin typeface="Verdana"/>
                <a:cs typeface="Verdana"/>
              </a:rPr>
              <a:t>41</a:t>
            </a:r>
            <a:r>
              <a:rPr sz="1700" spc="-25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категорий</a:t>
            </a:r>
          </a:p>
          <a:p>
            <a:pPr marL="2930525">
              <a:lnSpc>
                <a:spcPts val="1605"/>
              </a:lnSpc>
            </a:pPr>
            <a:r>
              <a:rPr sz="1700" spc="-5" dirty="0">
                <a:latin typeface="Verdana"/>
                <a:cs typeface="Verdana"/>
              </a:rPr>
              <a:t>из </a:t>
            </a:r>
            <a:r>
              <a:rPr sz="1700" dirty="0">
                <a:latin typeface="Verdana"/>
                <a:cs typeface="Verdana"/>
              </a:rPr>
              <a:t>60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регионов</a:t>
            </a:r>
            <a:endParaRPr sz="1700" dirty="0">
              <a:latin typeface="Verdana"/>
              <a:cs typeface="Verdana"/>
            </a:endParaRPr>
          </a:p>
          <a:p>
            <a:pPr marL="2930525">
              <a:lnSpc>
                <a:spcPct val="100000"/>
              </a:lnSpc>
            </a:pPr>
            <a:r>
              <a:rPr sz="1700" spc="-5" dirty="0">
                <a:latin typeface="Verdana"/>
                <a:cs typeface="Verdana"/>
              </a:rPr>
              <a:t>исследовано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777875">
              <a:lnSpc>
                <a:spcPct val="100000"/>
              </a:lnSpc>
            </a:pPr>
            <a:r>
              <a:rPr sz="6050" b="1" spc="-590" dirty="0">
                <a:solidFill>
                  <a:srgbClr val="0033A0"/>
                </a:solidFill>
                <a:latin typeface="Verdana"/>
                <a:cs typeface="Verdana"/>
              </a:rPr>
              <a:t>1800</a:t>
            </a:r>
            <a:endParaRPr sz="6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35"/>
              </a:spcBef>
            </a:pPr>
            <a:r>
              <a:rPr sz="6050" b="1" spc="-590" dirty="0">
                <a:solidFill>
                  <a:srgbClr val="0033A0"/>
                </a:solidFill>
                <a:latin typeface="Verdana"/>
                <a:cs typeface="Verdana"/>
              </a:rPr>
              <a:t>20-130</a:t>
            </a:r>
            <a:endParaRPr sz="605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4963" y="5730189"/>
            <a:ext cx="143510" cy="136525"/>
          </a:xfrm>
          <a:custGeom>
            <a:avLst/>
            <a:gdLst/>
            <a:ahLst/>
            <a:cxnLst/>
            <a:rect l="l" t="t" r="r" b="b"/>
            <a:pathLst>
              <a:path w="143509" h="136525">
                <a:moveTo>
                  <a:pt x="143217" y="136055"/>
                </a:moveTo>
                <a:lnTo>
                  <a:pt x="0" y="136055"/>
                </a:lnTo>
                <a:lnTo>
                  <a:pt x="0" y="0"/>
                </a:lnTo>
                <a:lnTo>
                  <a:pt x="143217" y="0"/>
                </a:lnTo>
                <a:lnTo>
                  <a:pt x="143217" y="136055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963" y="5959335"/>
            <a:ext cx="143510" cy="136525"/>
          </a:xfrm>
          <a:custGeom>
            <a:avLst/>
            <a:gdLst/>
            <a:ahLst/>
            <a:cxnLst/>
            <a:rect l="l" t="t" r="r" b="b"/>
            <a:pathLst>
              <a:path w="143509" h="136525">
                <a:moveTo>
                  <a:pt x="143217" y="136055"/>
                </a:moveTo>
                <a:lnTo>
                  <a:pt x="0" y="136055"/>
                </a:lnTo>
                <a:lnTo>
                  <a:pt x="0" y="0"/>
                </a:lnTo>
                <a:lnTo>
                  <a:pt x="143217" y="0"/>
                </a:lnTo>
                <a:lnTo>
                  <a:pt x="143217" y="136055"/>
                </a:lnTo>
                <a:close/>
              </a:path>
            </a:pathLst>
          </a:custGeom>
          <a:solidFill>
            <a:srgbClr val="7F9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35868" y="5628576"/>
            <a:ext cx="2856865" cy="713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0800"/>
              </a:lnSpc>
              <a:spcBef>
                <a:spcPts val="90"/>
              </a:spcBef>
            </a:pPr>
            <a:r>
              <a:rPr sz="1150" spc="10" dirty="0">
                <a:latin typeface="Verdana"/>
                <a:cs typeface="Verdana"/>
              </a:rPr>
              <a:t>товары повышенного качества  товары с нарушением  </a:t>
            </a:r>
            <a:r>
              <a:rPr sz="1150" spc="15" dirty="0">
                <a:latin typeface="Verdana"/>
                <a:cs typeface="Verdana"/>
              </a:rPr>
              <a:t>качественные и </a:t>
            </a:r>
            <a:r>
              <a:rPr sz="1150" spc="10" dirty="0">
                <a:latin typeface="Verdana"/>
                <a:cs typeface="Verdana"/>
              </a:rPr>
              <a:t>безопасные</a:t>
            </a:r>
            <a:r>
              <a:rPr sz="1150" spc="-80" dirty="0">
                <a:latin typeface="Verdana"/>
                <a:cs typeface="Verdana"/>
              </a:rPr>
              <a:t> </a:t>
            </a:r>
            <a:r>
              <a:rPr sz="1150" spc="10" dirty="0">
                <a:latin typeface="Verdana"/>
                <a:cs typeface="Verdana"/>
              </a:rPr>
              <a:t>товары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4963" y="6188481"/>
            <a:ext cx="143510" cy="136525"/>
          </a:xfrm>
          <a:custGeom>
            <a:avLst/>
            <a:gdLst/>
            <a:ahLst/>
            <a:cxnLst/>
            <a:rect l="l" t="t" r="r" b="b"/>
            <a:pathLst>
              <a:path w="143509" h="136525">
                <a:moveTo>
                  <a:pt x="143217" y="136055"/>
                </a:moveTo>
                <a:lnTo>
                  <a:pt x="0" y="136055"/>
                </a:lnTo>
                <a:lnTo>
                  <a:pt x="0" y="0"/>
                </a:lnTo>
                <a:lnTo>
                  <a:pt x="143217" y="0"/>
                </a:lnTo>
                <a:lnTo>
                  <a:pt x="143217" y="136055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843843030"/>
              </p:ext>
            </p:extLst>
          </p:nvPr>
        </p:nvGraphicFramePr>
        <p:xfrm>
          <a:off x="-27284" y="2618470"/>
          <a:ext cx="5110656" cy="299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bject 17"/>
          <p:cNvSpPr txBox="1"/>
          <p:nvPr/>
        </p:nvSpPr>
        <p:spPr>
          <a:xfrm>
            <a:off x="1503677" y="3301658"/>
            <a:ext cx="7785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/>
                </a:solidFill>
                <a:latin typeface="Verdana"/>
                <a:cs typeface="Verdana"/>
              </a:rPr>
              <a:t>25%</a:t>
            </a:r>
            <a:endParaRPr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2" name="object 18"/>
          <p:cNvSpPr txBox="1"/>
          <p:nvPr/>
        </p:nvSpPr>
        <p:spPr>
          <a:xfrm>
            <a:off x="3155074" y="3810835"/>
            <a:ext cx="7785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/>
                </a:solidFill>
                <a:latin typeface="Verdana"/>
                <a:cs typeface="Verdana"/>
              </a:rPr>
              <a:t>38%</a:t>
            </a:r>
            <a:endParaRPr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3" name="object 19"/>
          <p:cNvSpPr txBox="1"/>
          <p:nvPr/>
        </p:nvSpPr>
        <p:spPr>
          <a:xfrm>
            <a:off x="1947226" y="4912294"/>
            <a:ext cx="7785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/>
                </a:solidFill>
                <a:latin typeface="Verdana"/>
                <a:cs typeface="Verdana"/>
              </a:rPr>
              <a:t>37%</a:t>
            </a:r>
            <a:endParaRPr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82107" y="3507714"/>
            <a:ext cx="5735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9140" algn="l"/>
              </a:tabLst>
            </a:pPr>
            <a:r>
              <a:rPr sz="4800" b="1" dirty="0">
                <a:solidFill>
                  <a:srgbClr val="0033A0"/>
                </a:solidFill>
                <a:latin typeface="Verdana"/>
                <a:cs typeface="Verdana"/>
              </a:rPr>
              <a:t>О	РОСКАЧЕСТВЕ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65141" y="3507714"/>
            <a:ext cx="5755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33A0"/>
                </a:solidFill>
                <a:latin typeface="Verdana"/>
                <a:cs typeface="Verdana"/>
              </a:rPr>
              <a:t>ЗНАК</a:t>
            </a:r>
            <a:r>
              <a:rPr sz="4800" b="1" spc="-10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4800" b="1" dirty="0">
                <a:solidFill>
                  <a:srgbClr val="0033A0"/>
                </a:solidFill>
                <a:latin typeface="Verdana"/>
                <a:cs typeface="Verdana"/>
              </a:rPr>
              <a:t>КАЧЕСТВА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2863" y="607022"/>
            <a:ext cx="4245610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5" dirty="0"/>
              <a:t>Российский </a:t>
            </a:r>
            <a:r>
              <a:rPr spc="25" dirty="0"/>
              <a:t>знак качества /</a:t>
            </a:r>
            <a:r>
              <a:rPr spc="-75" dirty="0"/>
              <a:t> </a:t>
            </a:r>
            <a:r>
              <a:rPr spc="25" dirty="0"/>
              <a:t>10</a:t>
            </a:r>
          </a:p>
        </p:txBody>
      </p:sp>
      <p:sp>
        <p:nvSpPr>
          <p:cNvPr id="4" name="object 4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0589" y="5929403"/>
            <a:ext cx="432815" cy="66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6957" y="3875051"/>
            <a:ext cx="637031" cy="624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1029" y="2031011"/>
            <a:ext cx="819911" cy="728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381" y="4874795"/>
            <a:ext cx="713231" cy="585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4869" y="2902739"/>
            <a:ext cx="524255" cy="56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52755" y="1681327"/>
            <a:ext cx="3441979" cy="2230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2755" y="4344162"/>
            <a:ext cx="3441979" cy="2230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2267" y="1448702"/>
            <a:ext cx="4938395" cy="195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Товары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со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Знаком</a:t>
            </a:r>
            <a:r>
              <a:rPr sz="24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качества</a:t>
            </a:r>
            <a:endParaRPr sz="2400">
              <a:latin typeface="Verdana"/>
              <a:cs typeface="Verdana"/>
            </a:endParaRPr>
          </a:p>
          <a:p>
            <a:pPr marL="1067435" marR="2165350">
              <a:lnSpc>
                <a:spcPct val="100000"/>
              </a:lnSpc>
              <a:spcBef>
                <a:spcPts val="2005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товаров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со</a:t>
            </a:r>
            <a:r>
              <a:rPr sz="14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Знаком  качества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016635" marR="1640205">
              <a:lnSpc>
                <a:spcPct val="100000"/>
              </a:lnSpc>
            </a:pP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Первое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вручение</a:t>
            </a:r>
            <a:r>
              <a:rPr sz="14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Знаков  ноябрь 2015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года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7503" y="3976275"/>
            <a:ext cx="3380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Первые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товары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со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Знаком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sz="14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полках  </a:t>
            </a: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магазинов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-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июнь 2016</a:t>
            </a:r>
            <a:r>
              <a:rPr sz="14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года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97503" y="4979956"/>
            <a:ext cx="3950335" cy="161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Начало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реализации программы</a:t>
            </a:r>
            <a:r>
              <a:rPr sz="14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поддержки 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торговых сетях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-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октябрь 2016</a:t>
            </a:r>
            <a:r>
              <a:rPr sz="14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года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 marR="17272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Разработан Регламент размещения  российского Знака качества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sz="14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упаковку 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и в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маркетинговы</a:t>
            </a:r>
            <a:r>
              <a:rPr sz="1400" spc="-1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коммуникации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51538" y="439640"/>
            <a:ext cx="6945630" cy="534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22070">
              <a:lnSpc>
                <a:spcPts val="2035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Реализация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государственной</a:t>
            </a:r>
            <a:r>
              <a:rPr sz="1800" b="1" spc="5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программы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ts val="1975"/>
              </a:lnSpc>
              <a:tabLst>
                <a:tab pos="2350770" algn="l"/>
              </a:tabLst>
            </a:pPr>
            <a:r>
              <a:rPr sz="1800" spc="5" dirty="0">
                <a:solidFill>
                  <a:srgbClr val="0033A0"/>
                </a:solidFill>
                <a:latin typeface="Times New Roman"/>
                <a:cs typeface="Times New Roman"/>
              </a:rPr>
              <a:t> 	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поддержки в </a:t>
            </a:r>
            <a:r>
              <a:rPr sz="1800" b="1" spc="15" dirty="0">
                <a:solidFill>
                  <a:srgbClr val="0033A0"/>
                </a:solidFill>
                <a:latin typeface="Verdana"/>
                <a:cs typeface="Verdana"/>
              </a:rPr>
              <a:t>торговых сетях 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-10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11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267" y="1651914"/>
            <a:ext cx="4679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Инструменты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Роскачества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4862" y="2285136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1375" y="2095153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4862" y="2786101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04044" y="2601070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4862" y="3408235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51"/>
                </a:lnTo>
                <a:lnTo>
                  <a:pt x="937691" y="387451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99071" y="3215756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4862" y="3942918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06537" y="3760385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4862" y="4482668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06537" y="4300135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4862" y="5009718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06537" y="4827185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4862" y="5708218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06537" y="5512985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7776" y="2359294"/>
            <a:ext cx="1788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Наружные</a:t>
            </a:r>
            <a:r>
              <a:rPr sz="14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плакаты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97776" y="2862290"/>
            <a:ext cx="1732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Ролл-ап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при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входе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7776" y="3365286"/>
            <a:ext cx="3462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Shop-in-Shop –дополнительное</a:t>
            </a:r>
            <a:r>
              <a:rPr sz="14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место  продаж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97776" y="4081643"/>
            <a:ext cx="2707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Выделение внутри</a:t>
            </a:r>
            <a:r>
              <a:rPr sz="14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категории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97776" y="4584639"/>
            <a:ext cx="33743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Внутренние рекламные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поверхности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97776" y="5087635"/>
            <a:ext cx="20796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Радио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торговом</a:t>
            </a:r>
            <a:r>
              <a:rPr sz="14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зале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97776" y="5590631"/>
            <a:ext cx="31756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Интеграция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прикассовую зону:  разделители, монетницы,</a:t>
            </a:r>
            <a:r>
              <a:rPr sz="14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стикеры 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скатах</a:t>
            </a:r>
            <a:r>
              <a:rPr sz="14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касс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07773" y="1792008"/>
            <a:ext cx="4076687" cy="4494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sp>
        <p:nvSpPr>
          <p:cNvPr id="28" name="object 4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51538" y="439640"/>
            <a:ext cx="6944359" cy="534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9985">
              <a:lnSpc>
                <a:spcPts val="2035"/>
              </a:lnSpc>
              <a:spcBef>
                <a:spcPts val="90"/>
              </a:spcBef>
            </a:pP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Производители используют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Знак</a:t>
            </a:r>
            <a:r>
              <a:rPr sz="1800" b="1" spc="8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качества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ts val="1975"/>
              </a:lnSpc>
              <a:tabLst>
                <a:tab pos="4167504" algn="l"/>
              </a:tabLst>
            </a:pPr>
            <a:r>
              <a:rPr sz="1800" spc="5" dirty="0">
                <a:solidFill>
                  <a:srgbClr val="0033A0"/>
                </a:solidFill>
                <a:latin typeface="Times New Roman"/>
                <a:cs typeface="Times New Roman"/>
              </a:rPr>
              <a:t> 	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в продвижении /</a:t>
            </a:r>
            <a:r>
              <a:rPr sz="1800" b="1" spc="-10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12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267" y="4046112"/>
            <a:ext cx="4010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Рекламные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ТВ-ролики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267" y="1692751"/>
            <a:ext cx="3096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Социальные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сети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9115" y="4046112"/>
            <a:ext cx="37230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Рекламные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каталоги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9115" y="1692751"/>
            <a:ext cx="342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Наружная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реклама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61926" y="2282751"/>
            <a:ext cx="3178046" cy="150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0405" y="4575747"/>
            <a:ext cx="1778368" cy="181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9637" y="4726231"/>
            <a:ext cx="2630423" cy="1776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8837" y="4726231"/>
            <a:ext cx="2185415" cy="1776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8344" y="4843793"/>
            <a:ext cx="2370658" cy="11006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6015" y="4843793"/>
            <a:ext cx="1947329" cy="11006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5789" y="2242111"/>
            <a:ext cx="2097023" cy="1499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4402" y="2375001"/>
            <a:ext cx="1836623" cy="1000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1106" y="2375560"/>
            <a:ext cx="1011555" cy="59690"/>
          </a:xfrm>
          <a:custGeom>
            <a:avLst/>
            <a:gdLst/>
            <a:ahLst/>
            <a:cxnLst/>
            <a:rect l="l" t="t" r="r" b="b"/>
            <a:pathLst>
              <a:path w="1011555" h="59689">
                <a:moveTo>
                  <a:pt x="0" y="59232"/>
                </a:moveTo>
                <a:lnTo>
                  <a:pt x="1011021" y="59232"/>
                </a:lnTo>
                <a:lnTo>
                  <a:pt x="1011021" y="0"/>
                </a:lnTo>
                <a:lnTo>
                  <a:pt x="0" y="0"/>
                </a:lnTo>
                <a:lnTo>
                  <a:pt x="0" y="59232"/>
                </a:lnTo>
                <a:close/>
              </a:path>
            </a:pathLst>
          </a:custGeom>
          <a:solidFill>
            <a:srgbClr val="3E6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sp>
        <p:nvSpPr>
          <p:cNvPr id="18" name="object 4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31381" y="3505494"/>
            <a:ext cx="58674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7540" algn="r">
              <a:lnSpc>
                <a:spcPct val="100000"/>
              </a:lnSpc>
              <a:spcBef>
                <a:spcPts val="100"/>
              </a:spcBef>
            </a:pPr>
            <a:r>
              <a:rPr sz="4800" b="1" spc="-245" dirty="0">
                <a:solidFill>
                  <a:srgbClr val="0033A0"/>
                </a:solidFill>
                <a:latin typeface="Verdana"/>
                <a:cs typeface="Verdana"/>
              </a:rPr>
              <a:t>ПРОДВИЖЕНИЕ  </a:t>
            </a:r>
            <a:r>
              <a:rPr sz="4800" b="1" spc="-240" dirty="0">
                <a:solidFill>
                  <a:srgbClr val="0033A0"/>
                </a:solidFill>
                <a:latin typeface="Verdana"/>
                <a:cs typeface="Verdana"/>
              </a:rPr>
              <a:t>РЕЗУЛЬТАТОВ  </a:t>
            </a:r>
            <a:r>
              <a:rPr sz="4800" b="1" dirty="0">
                <a:solidFill>
                  <a:srgbClr val="0033A0"/>
                </a:solidFill>
                <a:latin typeface="Verdana"/>
                <a:cs typeface="Verdana"/>
              </a:rPr>
              <a:t>ИССЛЕДОВАНИЙ</a:t>
            </a:r>
            <a:endParaRPr sz="4800">
              <a:latin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267" y="1749322"/>
            <a:ext cx="395477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E2231A"/>
                </a:solidFill>
                <a:hlinkClick r:id="rId2"/>
              </a:rPr>
              <a:t>www.roskachestvo.gov.ru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5325494" y="1749322"/>
            <a:ext cx="4355465" cy="6508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b="1" spc="-5" dirty="0">
                <a:solidFill>
                  <a:srgbClr val="E2231A"/>
                </a:solidFill>
                <a:latin typeface="Verdana"/>
                <a:cs typeface="Verdana"/>
              </a:rPr>
              <a:t>Портал </a:t>
            </a:r>
            <a:r>
              <a:rPr sz="2100" b="1" dirty="0">
                <a:solidFill>
                  <a:srgbClr val="E2231A"/>
                </a:solidFill>
                <a:latin typeface="Verdana"/>
                <a:cs typeface="Verdana"/>
              </a:rPr>
              <a:t>Роскачества –  </a:t>
            </a:r>
            <a:r>
              <a:rPr sz="2100" b="1" spc="-5" dirty="0">
                <a:solidFill>
                  <a:srgbClr val="E2231A"/>
                </a:solidFill>
                <a:latin typeface="Verdana"/>
                <a:cs typeface="Verdana"/>
              </a:rPr>
              <a:t>потребительский</a:t>
            </a:r>
            <a:r>
              <a:rPr sz="2100" b="1" spc="-7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100" b="1" dirty="0">
                <a:solidFill>
                  <a:srgbClr val="E2231A"/>
                </a:solidFill>
                <a:latin typeface="Verdana"/>
                <a:cs typeface="Verdana"/>
              </a:rPr>
              <a:t>навигатор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5533" y="571179"/>
            <a:ext cx="477901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Каналы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продвижения: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портал /</a:t>
            </a:r>
            <a:r>
              <a:rPr sz="1800" b="1" spc="4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13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4238" y="980952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5176" y="2656591"/>
            <a:ext cx="452882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2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Инструмент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активного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и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регулярного</a:t>
            </a:r>
            <a:r>
              <a:rPr sz="14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доведения  информации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для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всех целевых</a:t>
            </a:r>
            <a:r>
              <a:rPr sz="14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аудиторий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301750">
              <a:lnSpc>
                <a:spcPct val="100000"/>
              </a:lnSpc>
            </a:pP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Инструмент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сбора предложений</a:t>
            </a:r>
            <a:r>
              <a:rPr sz="14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по  исследованиям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категорий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Аккумулятор необходимой</a:t>
            </a:r>
            <a:r>
              <a:rPr sz="14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нормативно-правовой  информации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Главный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портал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по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вопросам качества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sz="14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РФ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267" y="5416894"/>
            <a:ext cx="4520565" cy="96964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100" b="1" dirty="0">
                <a:solidFill>
                  <a:srgbClr val="E2231A"/>
                </a:solidFill>
                <a:latin typeface="Verdana"/>
                <a:cs typeface="Verdana"/>
              </a:rPr>
              <a:t>Статистика по</a:t>
            </a:r>
            <a:r>
              <a:rPr sz="21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E2231A"/>
                </a:solidFill>
                <a:latin typeface="Verdana"/>
                <a:cs typeface="Verdana"/>
              </a:rPr>
              <a:t>посещаемости</a:t>
            </a: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500" spc="-5" dirty="0">
                <a:latin typeface="Verdana"/>
                <a:cs typeface="Verdana"/>
              </a:rPr>
              <a:t>Посещаемость </a:t>
            </a:r>
            <a:r>
              <a:rPr sz="1500" spc="10" dirty="0">
                <a:latin typeface="Verdana"/>
                <a:cs typeface="Verdana"/>
              </a:rPr>
              <a:t>– </a:t>
            </a:r>
            <a:r>
              <a:rPr sz="1500" spc="5" dirty="0">
                <a:latin typeface="Verdana"/>
                <a:cs typeface="Verdana"/>
              </a:rPr>
              <a:t>25 </a:t>
            </a:r>
            <a:r>
              <a:rPr sz="1500" spc="0" dirty="0">
                <a:latin typeface="Verdana"/>
                <a:cs typeface="Verdana"/>
              </a:rPr>
              <a:t>000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чел./сут.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500" dirty="0">
                <a:latin typeface="Verdana"/>
                <a:cs typeface="Verdana"/>
              </a:rPr>
              <a:t>Глубина </a:t>
            </a:r>
            <a:r>
              <a:rPr sz="1500" spc="-5" dirty="0">
                <a:latin typeface="Verdana"/>
                <a:cs typeface="Verdana"/>
              </a:rPr>
              <a:t>просмотра </a:t>
            </a:r>
            <a:r>
              <a:rPr sz="1500" spc="5" dirty="0">
                <a:latin typeface="Verdana"/>
                <a:cs typeface="Verdana"/>
              </a:rPr>
              <a:t>- </a:t>
            </a:r>
            <a:r>
              <a:rPr sz="1500" dirty="0">
                <a:latin typeface="Verdana"/>
                <a:cs typeface="Verdana"/>
              </a:rPr>
              <a:t>3,86 </a:t>
            </a:r>
            <a:r>
              <a:rPr sz="1500" spc="0" dirty="0">
                <a:latin typeface="Verdana"/>
                <a:cs typeface="Verdana"/>
              </a:rPr>
              <a:t>до </a:t>
            </a:r>
            <a:r>
              <a:rPr sz="1500" dirty="0">
                <a:latin typeface="Verdana"/>
                <a:cs typeface="Verdana"/>
              </a:rPr>
              <a:t>7,78</a:t>
            </a:r>
            <a:r>
              <a:rPr sz="1500" spc="-114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стр./чел.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0544" y="5895128"/>
            <a:ext cx="4283710" cy="491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marR="5080" indent="-13335">
              <a:lnSpc>
                <a:spcPct val="101899"/>
              </a:lnSpc>
              <a:spcBef>
                <a:spcPts val="90"/>
              </a:spcBef>
              <a:tabLst>
                <a:tab pos="3322320" algn="l"/>
              </a:tabLst>
            </a:pPr>
            <a:r>
              <a:rPr sz="1500" dirty="0">
                <a:latin typeface="Verdana"/>
                <a:cs typeface="Verdana"/>
              </a:rPr>
              <a:t>Количество </a:t>
            </a:r>
            <a:r>
              <a:rPr sz="1500" spc="-5" dirty="0">
                <a:latin typeface="Verdana"/>
                <a:cs typeface="Verdana"/>
              </a:rPr>
              <a:t>подписчиков </a:t>
            </a:r>
            <a:r>
              <a:rPr sz="1500" spc="10" dirty="0">
                <a:latin typeface="Verdana"/>
                <a:cs typeface="Verdana"/>
              </a:rPr>
              <a:t>– </a:t>
            </a:r>
            <a:r>
              <a:rPr sz="1500" spc="0" dirty="0">
                <a:latin typeface="Verdana"/>
                <a:cs typeface="Verdana"/>
              </a:rPr>
              <a:t>8000 </a:t>
            </a:r>
            <a:r>
              <a:rPr sz="1500" spc="-5" dirty="0">
                <a:latin typeface="Verdana"/>
                <a:cs typeface="Verdana"/>
              </a:rPr>
              <a:t>чел.  Врем</a:t>
            </a:r>
            <a:r>
              <a:rPr sz="1500" spc="10" dirty="0">
                <a:latin typeface="Verdana"/>
                <a:cs typeface="Verdana"/>
              </a:rPr>
              <a:t>я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просмотр</a:t>
            </a:r>
            <a:r>
              <a:rPr sz="1500" spc="10" dirty="0">
                <a:latin typeface="Verdana"/>
                <a:cs typeface="Verdana"/>
              </a:rPr>
              <a:t>а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5" dirty="0">
                <a:latin typeface="Verdana"/>
                <a:cs typeface="Verdana"/>
              </a:rPr>
              <a:t>-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3,1</a:t>
            </a:r>
            <a:r>
              <a:rPr sz="1500" spc="10" dirty="0">
                <a:latin typeface="Verdana"/>
                <a:cs typeface="Verdana"/>
              </a:rPr>
              <a:t>9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д</a:t>
            </a:r>
            <a:r>
              <a:rPr sz="1500" spc="10" dirty="0">
                <a:latin typeface="Verdana"/>
                <a:cs typeface="Verdana"/>
              </a:rPr>
              <a:t>о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5,3</a:t>
            </a:r>
            <a:r>
              <a:rPr sz="1500" spc="10" dirty="0">
                <a:latin typeface="Verdana"/>
                <a:cs typeface="Verdana"/>
              </a:rPr>
              <a:t>4</a:t>
            </a:r>
            <a:r>
              <a:rPr sz="1500" dirty="0">
                <a:latin typeface="Verdana"/>
                <a:cs typeface="Verdana"/>
              </a:rPr>
              <a:t>	</a:t>
            </a:r>
            <a:r>
              <a:rPr sz="1500" spc="-5" dirty="0">
                <a:latin typeface="Verdana"/>
                <a:cs typeface="Verdana"/>
              </a:rPr>
              <a:t>мин./чел.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5789" y="2455777"/>
            <a:ext cx="3749039" cy="2676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4503" y="2690114"/>
            <a:ext cx="3290214" cy="1791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3136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Пики посещаемости </a:t>
            </a:r>
            <a:r>
              <a:rPr spc="15" dirty="0"/>
              <a:t>портала </a:t>
            </a:r>
            <a:r>
              <a:rPr spc="25" dirty="0"/>
              <a:t>/</a:t>
            </a:r>
            <a:r>
              <a:rPr spc="-60" dirty="0"/>
              <a:t> </a:t>
            </a:r>
            <a:r>
              <a:rPr spc="25" dirty="0"/>
              <a:t>14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3217" y="4154831"/>
          <a:ext cx="9201990" cy="483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1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31750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b="1" spc="-40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Глубина</a:t>
                      </a:r>
                      <a:r>
                        <a:rPr sz="1600" b="1" spc="-165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просмотра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b="1" spc="-35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Время </a:t>
                      </a:r>
                      <a:r>
                        <a:rPr sz="1600" b="1" spc="-20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600" b="1" spc="-210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сайте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788670">
                        <a:lnSpc>
                          <a:spcPts val="1885"/>
                        </a:lnSpc>
                        <a:spcBef>
                          <a:spcPts val="5"/>
                        </a:spcBef>
                      </a:pPr>
                      <a:r>
                        <a:rPr sz="1600" b="1" spc="-45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Подписчики </a:t>
                      </a:r>
                      <a:r>
                        <a:rPr sz="1600" b="1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600" b="1" spc="-180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E2231A"/>
                          </a:solidFill>
                          <a:latin typeface="Verdana"/>
                          <a:cs typeface="Verdana"/>
                        </a:rPr>
                        <a:t>рассылки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31750">
                        <a:lnSpc>
                          <a:spcPts val="1720"/>
                        </a:lnSpc>
                        <a:spcBef>
                          <a:spcPts val="8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рост</a:t>
                      </a:r>
                      <a:r>
                        <a:rPr sz="15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вдвое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720"/>
                        </a:lnSpc>
                        <a:spcBef>
                          <a:spcPts val="8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рост </a:t>
                      </a:r>
                      <a:r>
                        <a:rPr sz="1500" spc="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5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0" dirty="0">
                          <a:latin typeface="Verdana"/>
                          <a:cs typeface="Verdana"/>
                        </a:rPr>
                        <a:t>67%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788670">
                        <a:lnSpc>
                          <a:spcPts val="1720"/>
                        </a:lnSpc>
                        <a:spcBef>
                          <a:spcPts val="8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рост </a:t>
                      </a:r>
                      <a:r>
                        <a:rPr sz="1500" b="1" spc="10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500" b="1" spc="5" dirty="0">
                          <a:latin typeface="Verdana"/>
                          <a:cs typeface="Verdana"/>
                        </a:rPr>
                        <a:t>32</a:t>
                      </a:r>
                      <a:r>
                        <a:rPr sz="1500" b="1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b="1" spc="-5" dirty="0">
                          <a:latin typeface="Verdana"/>
                          <a:cs typeface="Verdana"/>
                        </a:rPr>
                        <a:t>раза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964238" y="980950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773" y="2057074"/>
            <a:ext cx="8858611" cy="1624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2150" y="3161678"/>
            <a:ext cx="187325" cy="161925"/>
          </a:xfrm>
          <a:custGeom>
            <a:avLst/>
            <a:gdLst/>
            <a:ahLst/>
            <a:cxnLst/>
            <a:rect l="l" t="t" r="r" b="b"/>
            <a:pathLst>
              <a:path w="187325" h="161925">
                <a:moveTo>
                  <a:pt x="186766" y="0"/>
                </a:moveTo>
                <a:lnTo>
                  <a:pt x="0" y="0"/>
                </a:lnTo>
                <a:lnTo>
                  <a:pt x="93383" y="161747"/>
                </a:lnTo>
                <a:lnTo>
                  <a:pt x="186766" y="0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5123" y="2958465"/>
            <a:ext cx="1107440" cy="232410"/>
          </a:xfrm>
          <a:prstGeom prst="rect">
            <a:avLst/>
          </a:prstGeom>
          <a:solidFill>
            <a:srgbClr val="0033A0"/>
          </a:solidFill>
        </p:spPr>
        <p:txBody>
          <a:bodyPr vert="horz" wrap="square" lIns="0" tIns="2413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90"/>
              </a:spcBef>
            </a:pPr>
            <a:r>
              <a:rPr sz="1050" spc="0" dirty="0">
                <a:solidFill>
                  <a:srgbClr val="FFFFFF"/>
                </a:solidFill>
                <a:latin typeface="Verdana"/>
                <a:cs typeface="Verdana"/>
              </a:rPr>
              <a:t>Икра</a:t>
            </a:r>
            <a:r>
              <a:rPr sz="10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красная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3351" y="2937728"/>
            <a:ext cx="187325" cy="161925"/>
          </a:xfrm>
          <a:custGeom>
            <a:avLst/>
            <a:gdLst/>
            <a:ahLst/>
            <a:cxnLst/>
            <a:rect l="l" t="t" r="r" b="b"/>
            <a:pathLst>
              <a:path w="187325" h="161925">
                <a:moveTo>
                  <a:pt x="186778" y="0"/>
                </a:moveTo>
                <a:lnTo>
                  <a:pt x="0" y="0"/>
                </a:lnTo>
                <a:lnTo>
                  <a:pt x="93383" y="161747"/>
                </a:lnTo>
                <a:lnTo>
                  <a:pt x="186778" y="0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0634" y="3290246"/>
            <a:ext cx="187325" cy="161925"/>
          </a:xfrm>
          <a:custGeom>
            <a:avLst/>
            <a:gdLst/>
            <a:ahLst/>
            <a:cxnLst/>
            <a:rect l="l" t="t" r="r" b="b"/>
            <a:pathLst>
              <a:path w="187325" h="161925">
                <a:moveTo>
                  <a:pt x="186778" y="0"/>
                </a:moveTo>
                <a:lnTo>
                  <a:pt x="0" y="0"/>
                </a:lnTo>
                <a:lnTo>
                  <a:pt x="93383" y="161747"/>
                </a:lnTo>
                <a:lnTo>
                  <a:pt x="186778" y="0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86334" y="2734513"/>
            <a:ext cx="929005" cy="232410"/>
          </a:xfrm>
          <a:prstGeom prst="rect">
            <a:avLst/>
          </a:prstGeom>
          <a:solidFill>
            <a:srgbClr val="0033A0"/>
          </a:solidFill>
        </p:spPr>
        <p:txBody>
          <a:bodyPr vert="horz" wrap="square" lIns="0" tIns="2413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90"/>
              </a:spcBef>
            </a:pP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Смартфоны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17071" y="1851134"/>
            <a:ext cx="187325" cy="161925"/>
          </a:xfrm>
          <a:custGeom>
            <a:avLst/>
            <a:gdLst/>
            <a:ahLst/>
            <a:cxnLst/>
            <a:rect l="l" t="t" r="r" b="b"/>
            <a:pathLst>
              <a:path w="187325" h="161925">
                <a:moveTo>
                  <a:pt x="186778" y="0"/>
                </a:moveTo>
                <a:lnTo>
                  <a:pt x="0" y="0"/>
                </a:lnTo>
                <a:lnTo>
                  <a:pt x="93383" y="161747"/>
                </a:lnTo>
                <a:lnTo>
                  <a:pt x="186778" y="0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30045" y="1647926"/>
            <a:ext cx="1323340" cy="232410"/>
          </a:xfrm>
          <a:prstGeom prst="rect">
            <a:avLst/>
          </a:prstGeom>
          <a:solidFill>
            <a:srgbClr val="0033A0"/>
          </a:solidFill>
        </p:spPr>
        <p:txBody>
          <a:bodyPr vert="horz" wrap="square" lIns="0" tIns="2413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90"/>
              </a:spcBef>
            </a:pP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Сливочное</a:t>
            </a:r>
            <a:r>
              <a:rPr sz="10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масло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38231" y="2191212"/>
            <a:ext cx="187325" cy="161925"/>
          </a:xfrm>
          <a:custGeom>
            <a:avLst/>
            <a:gdLst/>
            <a:ahLst/>
            <a:cxnLst/>
            <a:rect l="l" t="t" r="r" b="b"/>
            <a:pathLst>
              <a:path w="187325" h="161925">
                <a:moveTo>
                  <a:pt x="186778" y="0"/>
                </a:moveTo>
                <a:lnTo>
                  <a:pt x="0" y="0"/>
                </a:lnTo>
                <a:lnTo>
                  <a:pt x="93395" y="161747"/>
                </a:lnTo>
                <a:lnTo>
                  <a:pt x="186778" y="0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51201" y="1988007"/>
            <a:ext cx="1161415" cy="232410"/>
          </a:xfrm>
          <a:prstGeom prst="rect">
            <a:avLst/>
          </a:prstGeom>
          <a:solidFill>
            <a:srgbClr val="0033A0"/>
          </a:solidFill>
        </p:spPr>
        <p:txBody>
          <a:bodyPr vert="horz" wrap="square" lIns="0" tIns="2413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90"/>
              </a:spcBef>
            </a:pP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Игристые</a:t>
            </a:r>
            <a:r>
              <a:rPr sz="10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вина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8256" y="3087027"/>
            <a:ext cx="1310640" cy="232410"/>
          </a:xfrm>
          <a:prstGeom prst="rect">
            <a:avLst/>
          </a:prstGeom>
          <a:solidFill>
            <a:srgbClr val="0033A0"/>
          </a:solidFill>
        </p:spPr>
        <p:txBody>
          <a:bodyPr vert="horz" wrap="square" lIns="0" tIns="2413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90"/>
              </a:spcBef>
            </a:pPr>
            <a:r>
              <a:rPr sz="1050" spc="0" dirty="0">
                <a:solidFill>
                  <a:srgbClr val="FFFFFF"/>
                </a:solidFill>
                <a:latin typeface="Verdana"/>
                <a:cs typeface="Verdana"/>
              </a:rPr>
              <a:t>Школьная</a:t>
            </a:r>
            <a:r>
              <a:rPr sz="10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форма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84354" y="2145603"/>
            <a:ext cx="187325" cy="161925"/>
          </a:xfrm>
          <a:custGeom>
            <a:avLst/>
            <a:gdLst/>
            <a:ahLst/>
            <a:cxnLst/>
            <a:rect l="l" t="t" r="r" b="b"/>
            <a:pathLst>
              <a:path w="187325" h="161925">
                <a:moveTo>
                  <a:pt x="186778" y="0"/>
                </a:moveTo>
                <a:lnTo>
                  <a:pt x="0" y="0"/>
                </a:lnTo>
                <a:lnTo>
                  <a:pt x="93383" y="161734"/>
                </a:lnTo>
                <a:lnTo>
                  <a:pt x="186778" y="0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88606" y="1942376"/>
            <a:ext cx="1123950" cy="232410"/>
          </a:xfrm>
          <a:prstGeom prst="rect">
            <a:avLst/>
          </a:prstGeom>
          <a:solidFill>
            <a:srgbClr val="0033A0"/>
          </a:solidFill>
        </p:spPr>
        <p:txBody>
          <a:bodyPr vert="horz" wrap="square" lIns="0" tIns="2413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90"/>
              </a:spcBef>
            </a:pP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Реклама </a:t>
            </a:r>
            <a:r>
              <a:rPr sz="1050" spc="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0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ТВ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08420" y="365663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750" y="0"/>
                </a:moveTo>
                <a:lnTo>
                  <a:pt x="31750" y="31750"/>
                </a:lnTo>
                <a:lnTo>
                  <a:pt x="0" y="31750"/>
                </a:lnTo>
              </a:path>
            </a:pathLst>
          </a:custGeom>
          <a:ln w="127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37770" y="3688388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5035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A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72453" y="365663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750" y="31750"/>
                </a:moveTo>
                <a:lnTo>
                  <a:pt x="0" y="31750"/>
                </a:lnTo>
                <a:lnTo>
                  <a:pt x="0" y="0"/>
                </a:lnTo>
              </a:path>
            </a:pathLst>
          </a:custGeom>
          <a:ln w="127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72453" y="2410950"/>
            <a:ext cx="0" cy="1185545"/>
          </a:xfrm>
          <a:custGeom>
            <a:avLst/>
            <a:gdLst/>
            <a:ahLst/>
            <a:cxnLst/>
            <a:rect l="l" t="t" r="r" b="b"/>
            <a:pathLst>
              <a:path h="1185545">
                <a:moveTo>
                  <a:pt x="0" y="1184922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A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2453" y="234881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31750"/>
                </a:moveTo>
                <a:lnTo>
                  <a:pt x="0" y="0"/>
                </a:lnTo>
                <a:lnTo>
                  <a:pt x="31750" y="0"/>
                </a:lnTo>
              </a:path>
            </a:pathLst>
          </a:custGeom>
          <a:ln w="127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71336" y="2348812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504" y="0"/>
                </a:lnTo>
              </a:path>
            </a:pathLst>
          </a:custGeom>
          <a:ln w="12700">
            <a:solidFill>
              <a:srgbClr val="0033A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08420" y="234881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750" y="0"/>
                </a:lnTo>
                <a:lnTo>
                  <a:pt x="31750" y="31750"/>
                </a:lnTo>
              </a:path>
            </a:pathLst>
          </a:custGeom>
          <a:ln w="127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40170" y="2441326"/>
            <a:ext cx="0" cy="1185545"/>
          </a:xfrm>
          <a:custGeom>
            <a:avLst/>
            <a:gdLst/>
            <a:ahLst/>
            <a:cxnLst/>
            <a:rect l="l" t="t" r="r" b="b"/>
            <a:pathLst>
              <a:path h="1185545">
                <a:moveTo>
                  <a:pt x="0" y="0"/>
                </a:moveTo>
                <a:lnTo>
                  <a:pt x="0" y="1184922"/>
                </a:lnTo>
              </a:path>
            </a:pathLst>
          </a:custGeom>
          <a:ln w="12700">
            <a:solidFill>
              <a:srgbClr val="0033A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9925" y="4806165"/>
            <a:ext cx="2936876" cy="1338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37812" y="4742162"/>
            <a:ext cx="3112885" cy="140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52620" y="4752345"/>
            <a:ext cx="2835052" cy="13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267" y="1394020"/>
            <a:ext cx="34499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2231A"/>
                </a:solidFill>
              </a:rPr>
              <a:t>Результаты</a:t>
            </a:r>
            <a:r>
              <a:rPr sz="2400" spc="-100" dirty="0">
                <a:solidFill>
                  <a:srgbClr val="E2231A"/>
                </a:solidFill>
              </a:rPr>
              <a:t> </a:t>
            </a:r>
            <a:r>
              <a:rPr sz="2400" spc="-5" dirty="0">
                <a:solidFill>
                  <a:srgbClr val="E2231A"/>
                </a:solidFill>
              </a:rPr>
              <a:t>работы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42267" y="5026322"/>
            <a:ext cx="7098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Основные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показатели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работы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в</a:t>
            </a:r>
            <a:r>
              <a:rPr sz="2400" b="1" spc="-9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цифрах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9576" y="1996488"/>
            <a:ext cx="463232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325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Оперативное информирование населения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о 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результатах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исследований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295275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Формирование высокого интереса аудитории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к 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результатам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исследований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165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Формирование полноценного канала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прямой  коммуникации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sz="14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аудиторией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Вовлечение потребителей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деятельность  Роскачества: формирование бренд-листов, сбор  </a:t>
            </a: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заявок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исследуемые товарные категории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4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т.д.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1481" y="571191"/>
            <a:ext cx="616267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Каналы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продвижения: социальные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сети /</a:t>
            </a:r>
            <a:r>
              <a:rPr sz="1800" b="1" spc="11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15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64238" y="980947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2829" y="5563514"/>
            <a:ext cx="432803" cy="432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9421" y="5578767"/>
            <a:ext cx="414527" cy="43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9301" y="6273711"/>
            <a:ext cx="496823" cy="43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5789" y="2009544"/>
            <a:ext cx="3749039" cy="2676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5510" y="2245906"/>
            <a:ext cx="3251762" cy="179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28210" y="5526252"/>
            <a:ext cx="4864100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032760" algn="l"/>
              </a:tabLst>
            </a:pPr>
            <a:r>
              <a:rPr sz="2300" b="1" spc="-5" dirty="0">
                <a:latin typeface="Verdana"/>
                <a:cs typeface="Verdana"/>
              </a:rPr>
              <a:t>33</a:t>
            </a:r>
            <a:r>
              <a:rPr sz="2300" b="1" spc="-105" dirty="0">
                <a:latin typeface="Verdana"/>
                <a:cs typeface="Verdana"/>
              </a:rPr>
              <a:t> </a:t>
            </a:r>
            <a:r>
              <a:rPr sz="2300" b="1" spc="-15" dirty="0">
                <a:latin typeface="Verdana"/>
                <a:cs typeface="Verdana"/>
              </a:rPr>
              <a:t>182	</a:t>
            </a:r>
            <a:r>
              <a:rPr sz="2300" b="1" spc="-5" dirty="0">
                <a:latin typeface="Verdana"/>
                <a:cs typeface="Verdana"/>
              </a:rPr>
              <a:t>15 </a:t>
            </a:r>
            <a:r>
              <a:rPr sz="2300" b="1" spc="-15" dirty="0">
                <a:latin typeface="Verdana"/>
                <a:cs typeface="Verdana"/>
              </a:rPr>
              <a:t>170</a:t>
            </a:r>
            <a:r>
              <a:rPr sz="2300" b="1" spc="-295" dirty="0">
                <a:latin typeface="Verdana"/>
                <a:cs typeface="Verdana"/>
              </a:rPr>
              <a:t> </a:t>
            </a:r>
            <a:r>
              <a:rPr sz="2300" b="1" spc="-35" dirty="0">
                <a:latin typeface="Verdana"/>
                <a:cs typeface="Verdana"/>
              </a:rPr>
              <a:t>565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89081" y="6170268"/>
            <a:ext cx="1137920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-5" dirty="0">
                <a:latin typeface="Verdana"/>
                <a:cs typeface="Verdana"/>
              </a:rPr>
              <a:t>58</a:t>
            </a:r>
            <a:r>
              <a:rPr sz="2300" b="1" spc="-200" dirty="0">
                <a:latin typeface="Verdana"/>
                <a:cs typeface="Verdana"/>
              </a:rPr>
              <a:t> </a:t>
            </a:r>
            <a:r>
              <a:rPr sz="2300" b="1" spc="-35" dirty="0">
                <a:latin typeface="Verdana"/>
                <a:cs typeface="Verdana"/>
              </a:rPr>
              <a:t>895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89081" y="6464039"/>
            <a:ext cx="16681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Verdana"/>
                <a:cs typeface="Verdana"/>
              </a:rPr>
              <a:t>переходы на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сайт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89074" y="5526252"/>
            <a:ext cx="1137920" cy="382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b="1" spc="-5" dirty="0">
                <a:latin typeface="Verdana"/>
                <a:cs typeface="Verdana"/>
              </a:rPr>
              <a:t>36</a:t>
            </a:r>
            <a:r>
              <a:rPr sz="2300" b="1" spc="-200" dirty="0">
                <a:latin typeface="Verdana"/>
                <a:cs typeface="Verdana"/>
              </a:rPr>
              <a:t> </a:t>
            </a:r>
            <a:r>
              <a:rPr sz="2300" b="1" spc="-35" dirty="0">
                <a:latin typeface="Verdana"/>
                <a:cs typeface="Verdana"/>
              </a:rPr>
              <a:t>386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89074" y="5820024"/>
            <a:ext cx="57404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Verdana"/>
                <a:cs typeface="Verdana"/>
              </a:rPr>
              <a:t>лайки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0610" y="5737866"/>
            <a:ext cx="3803015" cy="81406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880360" algn="l"/>
              </a:tabLst>
            </a:pPr>
            <a:r>
              <a:rPr sz="1400" spc="-10" dirty="0">
                <a:latin typeface="Verdana"/>
                <a:cs typeface="Verdana"/>
              </a:rPr>
              <a:t>подписчики	</a:t>
            </a:r>
            <a:r>
              <a:rPr sz="1400" spc="-5" dirty="0">
                <a:latin typeface="Verdana"/>
                <a:cs typeface="Verdana"/>
              </a:rPr>
              <a:t>охват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2880995" algn="l"/>
              </a:tabLst>
            </a:pPr>
            <a:r>
              <a:rPr sz="2300" b="1" spc="25" dirty="0">
                <a:latin typeface="Verdana"/>
                <a:cs typeface="Verdana"/>
              </a:rPr>
              <a:t>4</a:t>
            </a:r>
            <a:r>
              <a:rPr sz="2300" b="1" spc="-105" dirty="0">
                <a:latin typeface="Verdana"/>
                <a:cs typeface="Verdana"/>
              </a:rPr>
              <a:t> </a:t>
            </a:r>
            <a:r>
              <a:rPr sz="2300" b="1" spc="-15" dirty="0">
                <a:latin typeface="Verdana"/>
                <a:cs typeface="Verdana"/>
              </a:rPr>
              <a:t>234	</a:t>
            </a:r>
            <a:r>
              <a:rPr sz="2300" b="1" spc="25" dirty="0">
                <a:latin typeface="Verdana"/>
                <a:cs typeface="Verdana"/>
              </a:rPr>
              <a:t>7</a:t>
            </a:r>
            <a:r>
              <a:rPr sz="2300" b="1" spc="-200" dirty="0">
                <a:latin typeface="Verdana"/>
                <a:cs typeface="Verdana"/>
              </a:rPr>
              <a:t> </a:t>
            </a:r>
            <a:r>
              <a:rPr sz="2300" b="1" spc="-35" dirty="0">
                <a:latin typeface="Verdana"/>
                <a:cs typeface="Verdana"/>
              </a:rPr>
              <a:t>614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0610" y="6464039"/>
            <a:ext cx="3653154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80995" algn="l"/>
              </a:tabLst>
            </a:pPr>
            <a:r>
              <a:rPr sz="1400" spc="-5" dirty="0">
                <a:latin typeface="Verdana"/>
                <a:cs typeface="Verdana"/>
              </a:rPr>
              <a:t>комментарии	</a:t>
            </a:r>
            <a:r>
              <a:rPr sz="1400" spc="-10" dirty="0">
                <a:latin typeface="Verdana"/>
                <a:cs typeface="Verdana"/>
              </a:rPr>
              <a:t>репосты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7981" y="6288936"/>
            <a:ext cx="597407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1453" y="6270648"/>
            <a:ext cx="292607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20013" y="5563512"/>
            <a:ext cx="472439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6021" y="571217"/>
            <a:ext cx="649986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Востребованность информации </a:t>
            </a:r>
            <a:r>
              <a:rPr spc="-10" dirty="0"/>
              <a:t>о качестве /</a:t>
            </a:r>
            <a:r>
              <a:rPr spc="140" dirty="0"/>
              <a:t> </a:t>
            </a:r>
            <a:r>
              <a:rPr spc="-10" dirty="0"/>
              <a:t>16</a:t>
            </a:r>
          </a:p>
        </p:txBody>
      </p:sp>
      <p:sp>
        <p:nvSpPr>
          <p:cNvPr id="4" name="object 4"/>
          <p:cNvSpPr/>
          <p:nvPr/>
        </p:nvSpPr>
        <p:spPr>
          <a:xfrm>
            <a:off x="2964238" y="980948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981" y="2775566"/>
            <a:ext cx="1222247" cy="966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2267" y="1946420"/>
            <a:ext cx="7599045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Количество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материалов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в СМИ за 2016</a:t>
            </a:r>
            <a:r>
              <a:rPr sz="24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год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746250">
              <a:lnSpc>
                <a:spcPct val="100000"/>
              </a:lnSpc>
              <a:spcBef>
                <a:spcPts val="1850"/>
              </a:spcBef>
            </a:pPr>
            <a:r>
              <a:rPr sz="1800" dirty="0">
                <a:latin typeface="Verdana"/>
                <a:cs typeface="Verdana"/>
              </a:rPr>
              <a:t>Более </a:t>
            </a:r>
            <a:r>
              <a:rPr sz="1800" b="1" dirty="0">
                <a:latin typeface="Verdana"/>
                <a:cs typeface="Verdana"/>
              </a:rPr>
              <a:t>10 000</a:t>
            </a:r>
            <a:r>
              <a:rPr sz="1800" b="1" spc="-1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публикаций</a:t>
            </a:r>
            <a:endParaRPr sz="1800">
              <a:latin typeface="Verdana"/>
              <a:cs typeface="Verdana"/>
            </a:endParaRPr>
          </a:p>
          <a:p>
            <a:pPr marL="174625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в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СМИ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6177" y="4231875"/>
            <a:ext cx="3816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400 </a:t>
            </a:r>
            <a:r>
              <a:rPr sz="1800" b="1" spc="-5" dirty="0">
                <a:latin typeface="Verdana"/>
                <a:cs typeface="Verdana"/>
              </a:rPr>
              <a:t>сюжетов </a:t>
            </a:r>
            <a:r>
              <a:rPr sz="1800" spc="-5" dirty="0">
                <a:latin typeface="Verdana"/>
                <a:cs typeface="Verdana"/>
              </a:rPr>
              <a:t>на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федеральном  и </a:t>
            </a:r>
            <a:r>
              <a:rPr sz="1800" spc="-5" dirty="0">
                <a:latin typeface="Verdana"/>
                <a:cs typeface="Verdana"/>
              </a:rPr>
              <a:t>региональном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ТВ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6177" y="5590673"/>
            <a:ext cx="3515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Каждое </a:t>
            </a:r>
            <a:r>
              <a:rPr sz="1800" spc="-5" dirty="0">
                <a:latin typeface="Verdana"/>
                <a:cs typeface="Verdana"/>
              </a:rPr>
              <a:t>исследование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–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200 </a:t>
            </a:r>
            <a:r>
              <a:rPr sz="1800" b="1" spc="-5" dirty="0">
                <a:latin typeface="Verdana"/>
                <a:cs typeface="Verdana"/>
              </a:rPr>
              <a:t>материалов </a:t>
            </a:r>
            <a:r>
              <a:rPr sz="1800" dirty="0">
                <a:latin typeface="Verdana"/>
                <a:cs typeface="Verdana"/>
              </a:rPr>
              <a:t>в </a:t>
            </a:r>
            <a:r>
              <a:rPr sz="1800" spc="-5" dirty="0">
                <a:latin typeface="Verdana"/>
                <a:cs typeface="Verdana"/>
              </a:rPr>
              <a:t>СМИ  (средний </a:t>
            </a:r>
            <a:r>
              <a:rPr sz="1800" dirty="0">
                <a:latin typeface="Verdana"/>
                <a:cs typeface="Verdana"/>
              </a:rPr>
              <a:t>охват 11 </a:t>
            </a:r>
            <a:r>
              <a:rPr sz="1800" spc="-5" dirty="0">
                <a:latin typeface="Verdana"/>
                <a:cs typeface="Verdana"/>
              </a:rPr>
              <a:t>млн.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чел.)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1173" y="2676936"/>
            <a:ext cx="2288024" cy="1331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11177" y="4155668"/>
            <a:ext cx="2288015" cy="1177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1177" y="5478577"/>
            <a:ext cx="2288015" cy="1178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9733" y="5628494"/>
            <a:ext cx="621791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979" y="4111387"/>
            <a:ext cx="1406250" cy="1147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6021" y="571217"/>
            <a:ext cx="649986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Востребованность информации </a:t>
            </a:r>
            <a:r>
              <a:rPr spc="-10" dirty="0"/>
              <a:t>о качестве /</a:t>
            </a:r>
            <a:r>
              <a:rPr spc="140" dirty="0"/>
              <a:t> </a:t>
            </a:r>
            <a:r>
              <a:rPr spc="-10" dirty="0"/>
              <a:t>16</a:t>
            </a:r>
          </a:p>
        </p:txBody>
      </p:sp>
      <p:sp>
        <p:nvSpPr>
          <p:cNvPr id="4" name="object 4"/>
          <p:cNvSpPr/>
          <p:nvPr/>
        </p:nvSpPr>
        <p:spPr>
          <a:xfrm>
            <a:off x="2964238" y="980952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2449" y="5544989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2449" y="5214597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2449" y="4884210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2449" y="4553818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2449" y="4223427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449" y="3890188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2449" y="3559796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2449" y="3229403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2449" y="2899018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2449" y="5875380"/>
            <a:ext cx="8268334" cy="0"/>
          </a:xfrm>
          <a:custGeom>
            <a:avLst/>
            <a:gdLst/>
            <a:ahLst/>
            <a:cxnLst/>
            <a:rect l="l" t="t" r="r" b="b"/>
            <a:pathLst>
              <a:path w="8268334">
                <a:moveTo>
                  <a:pt x="0" y="0"/>
                </a:moveTo>
                <a:lnTo>
                  <a:pt x="8267890" y="0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50342" y="587538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445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83963" y="587538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445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5209" y="587538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445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8830" y="587538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445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2451" y="587538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445"/>
                </a:lnTo>
              </a:path>
            </a:pathLst>
          </a:custGeom>
          <a:ln w="9144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5638" y="2899015"/>
            <a:ext cx="6202045" cy="2116455"/>
          </a:xfrm>
          <a:custGeom>
            <a:avLst/>
            <a:gdLst/>
            <a:ahLst/>
            <a:cxnLst/>
            <a:rect l="l" t="t" r="r" b="b"/>
            <a:pathLst>
              <a:path w="6202045" h="2116454">
                <a:moveTo>
                  <a:pt x="0" y="2116213"/>
                </a:moveTo>
                <a:lnTo>
                  <a:pt x="2066378" y="1654797"/>
                </a:lnTo>
                <a:lnTo>
                  <a:pt x="4135132" y="794651"/>
                </a:lnTo>
                <a:lnTo>
                  <a:pt x="6201511" y="0"/>
                </a:lnTo>
              </a:path>
            </a:pathLst>
          </a:custGeom>
          <a:ln w="44449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75513" y="6031622"/>
            <a:ext cx="119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1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квартал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6679" y="2659461"/>
            <a:ext cx="478155" cy="332359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4500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4000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3500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3000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2500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2000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1500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20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1000</a:t>
            </a:r>
            <a:endParaRPr sz="1400">
              <a:latin typeface="Verdana"/>
              <a:cs typeface="Verdana"/>
            </a:endParaRPr>
          </a:p>
          <a:p>
            <a:pPr marL="113030" algn="ctr">
              <a:lnSpc>
                <a:spcPct val="100000"/>
              </a:lnSpc>
              <a:spcBef>
                <a:spcPts val="1085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500</a:t>
            </a:r>
            <a:endParaRPr sz="1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400" dirty="0">
                <a:solidFill>
                  <a:srgbClr val="929497"/>
                </a:solidFill>
                <a:latin typeface="Verdana"/>
                <a:cs typeface="Verdana"/>
              </a:rPr>
              <a:t>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27883" y="6031622"/>
            <a:ext cx="119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2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квартал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1981" y="6031622"/>
            <a:ext cx="119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3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квартал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16750" y="6031622"/>
            <a:ext cx="119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4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квартал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15212" y="4588699"/>
            <a:ext cx="60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A0"/>
                </a:solidFill>
                <a:latin typeface="Verdana"/>
                <a:cs typeface="Verdana"/>
              </a:rPr>
              <a:t>1300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47238" y="4080750"/>
            <a:ext cx="60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A0"/>
                </a:solidFill>
                <a:latin typeface="Verdana"/>
                <a:cs typeface="Verdana"/>
              </a:rPr>
              <a:t>2000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96180" y="3225557"/>
            <a:ext cx="60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A0"/>
                </a:solidFill>
                <a:latin typeface="Verdana"/>
                <a:cs typeface="Verdana"/>
              </a:rPr>
              <a:t>3300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3468" y="5185532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1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2267" y="1870232"/>
            <a:ext cx="8921115" cy="893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Динамика материалов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в СМИ в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течение</a:t>
            </a:r>
            <a:r>
              <a:rPr sz="24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года</a:t>
            </a:r>
            <a:endParaRPr sz="2400">
              <a:latin typeface="Verdana"/>
              <a:cs typeface="Verdana"/>
            </a:endParaRPr>
          </a:p>
          <a:p>
            <a:pPr marL="116839">
              <a:lnSpc>
                <a:spcPct val="100000"/>
              </a:lnSpc>
              <a:spcBef>
                <a:spcPts val="1789"/>
              </a:spcBef>
              <a:tabLst>
                <a:tab pos="7548880" algn="l"/>
                <a:tab pos="8907780" algn="l"/>
              </a:tabLst>
            </a:pPr>
            <a:r>
              <a:rPr sz="2100" baseline="21825" dirty="0">
                <a:solidFill>
                  <a:srgbClr val="929497"/>
                </a:solidFill>
                <a:latin typeface="Verdana"/>
                <a:cs typeface="Verdana"/>
              </a:rPr>
              <a:t>5000</a:t>
            </a:r>
            <a:r>
              <a:rPr sz="1400" strike="sngStrike" dirty="0">
                <a:solidFill>
                  <a:srgbClr val="0033A0"/>
                </a:solidFill>
                <a:latin typeface="Verdana"/>
                <a:cs typeface="Verdana"/>
              </a:rPr>
              <a:t>	</a:t>
            </a:r>
            <a:r>
              <a:rPr sz="1800" strike="sngStrike" dirty="0">
                <a:solidFill>
                  <a:srgbClr val="0033A0"/>
                </a:solidFill>
                <a:latin typeface="Verdana"/>
                <a:cs typeface="Verdana"/>
              </a:rPr>
              <a:t>4500	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13468" y="5284626"/>
            <a:ext cx="0" cy="640080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0"/>
                </a:moveTo>
                <a:lnTo>
                  <a:pt x="0" y="639813"/>
                </a:lnTo>
              </a:path>
            </a:pathLst>
          </a:custGeom>
          <a:ln w="9144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3468" y="595811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1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5840" y="4753732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1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65840" y="4847196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80058"/>
                </a:lnTo>
              </a:path>
            </a:pathLst>
          </a:custGeom>
          <a:ln w="9144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5840" y="595811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1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55858" y="3898596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1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5858" y="3995756"/>
            <a:ext cx="0" cy="1929764"/>
          </a:xfrm>
          <a:custGeom>
            <a:avLst/>
            <a:gdLst/>
            <a:ahLst/>
            <a:cxnLst/>
            <a:rect l="l" t="t" r="r" b="b"/>
            <a:pathLst>
              <a:path h="1929764">
                <a:moveTo>
                  <a:pt x="0" y="0"/>
                </a:moveTo>
                <a:lnTo>
                  <a:pt x="0" y="1929650"/>
                </a:lnTo>
              </a:path>
            </a:pathLst>
          </a:custGeom>
          <a:ln w="9144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55858" y="595811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1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13320" y="309426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1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13320" y="3188947"/>
            <a:ext cx="0" cy="2738120"/>
          </a:xfrm>
          <a:custGeom>
            <a:avLst/>
            <a:gdLst/>
            <a:ahLst/>
            <a:cxnLst/>
            <a:rect l="l" t="t" r="r" b="b"/>
            <a:pathLst>
              <a:path h="2738120">
                <a:moveTo>
                  <a:pt x="0" y="0"/>
                </a:moveTo>
                <a:lnTo>
                  <a:pt x="0" y="2737700"/>
                </a:lnTo>
              </a:path>
            </a:pathLst>
          </a:custGeom>
          <a:ln w="9144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13320" y="595811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914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68352" y="4866426"/>
            <a:ext cx="306705" cy="300355"/>
          </a:xfrm>
          <a:custGeom>
            <a:avLst/>
            <a:gdLst/>
            <a:ahLst/>
            <a:cxnLst/>
            <a:rect l="l" t="t" r="r" b="b"/>
            <a:pathLst>
              <a:path w="306705" h="300354">
                <a:moveTo>
                  <a:pt x="153540" y="0"/>
                </a:moveTo>
                <a:lnTo>
                  <a:pt x="118509" y="15489"/>
                </a:lnTo>
                <a:lnTo>
                  <a:pt x="71265" y="47626"/>
                </a:lnTo>
                <a:lnTo>
                  <a:pt x="26155" y="82735"/>
                </a:lnTo>
                <a:lnTo>
                  <a:pt x="0" y="125514"/>
                </a:lnTo>
                <a:lnTo>
                  <a:pt x="4768" y="148686"/>
                </a:lnTo>
                <a:lnTo>
                  <a:pt x="20675" y="203655"/>
                </a:lnTo>
                <a:lnTo>
                  <a:pt x="40048" y="257500"/>
                </a:lnTo>
                <a:lnTo>
                  <a:pt x="72572" y="295649"/>
                </a:lnTo>
                <a:lnTo>
                  <a:pt x="122928" y="299639"/>
                </a:lnTo>
                <a:lnTo>
                  <a:pt x="153123" y="300096"/>
                </a:lnTo>
                <a:lnTo>
                  <a:pt x="183318" y="299639"/>
                </a:lnTo>
                <a:lnTo>
                  <a:pt x="233045" y="295864"/>
                </a:lnTo>
                <a:lnTo>
                  <a:pt x="262805" y="265012"/>
                </a:lnTo>
                <a:lnTo>
                  <a:pt x="153121" y="265012"/>
                </a:lnTo>
                <a:lnTo>
                  <a:pt x="124236" y="264579"/>
                </a:lnTo>
                <a:lnTo>
                  <a:pt x="81161" y="259564"/>
                </a:lnTo>
                <a:lnTo>
                  <a:pt x="62328" y="219511"/>
                </a:lnTo>
                <a:lnTo>
                  <a:pt x="44476" y="164451"/>
                </a:lnTo>
                <a:lnTo>
                  <a:pt x="35592" y="129113"/>
                </a:lnTo>
                <a:lnTo>
                  <a:pt x="35930" y="121846"/>
                </a:lnTo>
                <a:lnTo>
                  <a:pt x="68123" y="91515"/>
                </a:lnTo>
                <a:lnTo>
                  <a:pt x="114858" y="57491"/>
                </a:lnTo>
                <a:lnTo>
                  <a:pt x="152656" y="36179"/>
                </a:lnTo>
                <a:lnTo>
                  <a:pt x="218748" y="36179"/>
                </a:lnTo>
                <a:lnTo>
                  <a:pt x="210279" y="30205"/>
                </a:lnTo>
                <a:lnTo>
                  <a:pt x="187724" y="15476"/>
                </a:lnTo>
                <a:lnTo>
                  <a:pt x="167838" y="3964"/>
                </a:lnTo>
                <a:lnTo>
                  <a:pt x="153540" y="0"/>
                </a:lnTo>
                <a:close/>
              </a:path>
              <a:path w="306705" h="300354">
                <a:moveTo>
                  <a:pt x="218748" y="36179"/>
                </a:moveTo>
                <a:lnTo>
                  <a:pt x="152656" y="36179"/>
                </a:lnTo>
                <a:lnTo>
                  <a:pt x="159890" y="37885"/>
                </a:lnTo>
                <a:lnTo>
                  <a:pt x="169880" y="43441"/>
                </a:lnTo>
                <a:lnTo>
                  <a:pt x="215002" y="74153"/>
                </a:lnTo>
                <a:lnTo>
                  <a:pt x="258095" y="107665"/>
                </a:lnTo>
                <a:lnTo>
                  <a:pt x="270630" y="128373"/>
                </a:lnTo>
                <a:lnTo>
                  <a:pt x="268445" y="139619"/>
                </a:lnTo>
                <a:lnTo>
                  <a:pt x="253246" y="192114"/>
                </a:lnTo>
                <a:lnTo>
                  <a:pt x="234752" y="243543"/>
                </a:lnTo>
                <a:lnTo>
                  <a:pt x="182004" y="264579"/>
                </a:lnTo>
                <a:lnTo>
                  <a:pt x="153121" y="265012"/>
                </a:lnTo>
                <a:lnTo>
                  <a:pt x="262805" y="265012"/>
                </a:lnTo>
                <a:lnTo>
                  <a:pt x="285571" y="203655"/>
                </a:lnTo>
                <a:lnTo>
                  <a:pt x="301478" y="148686"/>
                </a:lnTo>
                <a:lnTo>
                  <a:pt x="306253" y="126174"/>
                </a:lnTo>
                <a:lnTo>
                  <a:pt x="305601" y="111323"/>
                </a:lnTo>
                <a:lnTo>
                  <a:pt x="297540" y="98662"/>
                </a:lnTo>
                <a:lnTo>
                  <a:pt x="280091" y="82723"/>
                </a:lnTo>
                <a:lnTo>
                  <a:pt x="259136" y="65779"/>
                </a:lnTo>
                <a:lnTo>
                  <a:pt x="234974" y="47623"/>
                </a:lnTo>
                <a:lnTo>
                  <a:pt x="218748" y="36179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03945" y="4902605"/>
            <a:ext cx="235585" cy="229235"/>
          </a:xfrm>
          <a:custGeom>
            <a:avLst/>
            <a:gdLst/>
            <a:ahLst/>
            <a:cxnLst/>
            <a:rect l="l" t="t" r="r" b="b"/>
            <a:pathLst>
              <a:path w="235585" h="229235">
                <a:moveTo>
                  <a:pt x="117063" y="0"/>
                </a:moveTo>
                <a:lnTo>
                  <a:pt x="79265" y="21312"/>
                </a:lnTo>
                <a:lnTo>
                  <a:pt x="32530" y="55336"/>
                </a:lnTo>
                <a:lnTo>
                  <a:pt x="338" y="85667"/>
                </a:lnTo>
                <a:lnTo>
                  <a:pt x="0" y="92934"/>
                </a:lnTo>
                <a:lnTo>
                  <a:pt x="2195" y="103439"/>
                </a:lnTo>
                <a:lnTo>
                  <a:pt x="17399" y="155935"/>
                </a:lnTo>
                <a:lnTo>
                  <a:pt x="35888" y="207364"/>
                </a:lnTo>
                <a:lnTo>
                  <a:pt x="88643" y="228399"/>
                </a:lnTo>
                <a:lnTo>
                  <a:pt x="117528" y="228833"/>
                </a:lnTo>
                <a:lnTo>
                  <a:pt x="146411" y="228399"/>
                </a:lnTo>
                <a:lnTo>
                  <a:pt x="190241" y="222832"/>
                </a:lnTo>
                <a:lnTo>
                  <a:pt x="208317" y="183332"/>
                </a:lnTo>
                <a:lnTo>
                  <a:pt x="226166" y="128271"/>
                </a:lnTo>
                <a:lnTo>
                  <a:pt x="235037" y="92194"/>
                </a:lnTo>
                <a:lnTo>
                  <a:pt x="234426" y="84772"/>
                </a:lnTo>
                <a:lnTo>
                  <a:pt x="202523" y="55336"/>
                </a:lnTo>
                <a:lnTo>
                  <a:pt x="155788" y="21312"/>
                </a:lnTo>
                <a:lnTo>
                  <a:pt x="117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08821" y="4409226"/>
            <a:ext cx="306705" cy="300355"/>
          </a:xfrm>
          <a:custGeom>
            <a:avLst/>
            <a:gdLst/>
            <a:ahLst/>
            <a:cxnLst/>
            <a:rect l="l" t="t" r="r" b="b"/>
            <a:pathLst>
              <a:path w="306704" h="300354">
                <a:moveTo>
                  <a:pt x="153537" y="0"/>
                </a:moveTo>
                <a:lnTo>
                  <a:pt x="118511" y="15489"/>
                </a:lnTo>
                <a:lnTo>
                  <a:pt x="71262" y="47626"/>
                </a:lnTo>
                <a:lnTo>
                  <a:pt x="26156" y="82735"/>
                </a:lnTo>
                <a:lnTo>
                  <a:pt x="0" y="125514"/>
                </a:lnTo>
                <a:lnTo>
                  <a:pt x="4770" y="148686"/>
                </a:lnTo>
                <a:lnTo>
                  <a:pt x="20676" y="203655"/>
                </a:lnTo>
                <a:lnTo>
                  <a:pt x="40050" y="257500"/>
                </a:lnTo>
                <a:lnTo>
                  <a:pt x="72568" y="295649"/>
                </a:lnTo>
                <a:lnTo>
                  <a:pt x="122922" y="299639"/>
                </a:lnTo>
                <a:lnTo>
                  <a:pt x="153118" y="300096"/>
                </a:lnTo>
                <a:lnTo>
                  <a:pt x="183314" y="299639"/>
                </a:lnTo>
                <a:lnTo>
                  <a:pt x="233045" y="295864"/>
                </a:lnTo>
                <a:lnTo>
                  <a:pt x="262795" y="265012"/>
                </a:lnTo>
                <a:lnTo>
                  <a:pt x="153117" y="265012"/>
                </a:lnTo>
                <a:lnTo>
                  <a:pt x="124232" y="264579"/>
                </a:lnTo>
                <a:lnTo>
                  <a:pt x="81154" y="259564"/>
                </a:lnTo>
                <a:lnTo>
                  <a:pt x="62325" y="219511"/>
                </a:lnTo>
                <a:lnTo>
                  <a:pt x="44476" y="164451"/>
                </a:lnTo>
                <a:lnTo>
                  <a:pt x="35594" y="129113"/>
                </a:lnTo>
                <a:lnTo>
                  <a:pt x="35931" y="121846"/>
                </a:lnTo>
                <a:lnTo>
                  <a:pt x="68119" y="91515"/>
                </a:lnTo>
                <a:lnTo>
                  <a:pt x="114859" y="57491"/>
                </a:lnTo>
                <a:lnTo>
                  <a:pt x="152653" y="36179"/>
                </a:lnTo>
                <a:lnTo>
                  <a:pt x="218749" y="36179"/>
                </a:lnTo>
                <a:lnTo>
                  <a:pt x="210280" y="30205"/>
                </a:lnTo>
                <a:lnTo>
                  <a:pt x="187726" y="15476"/>
                </a:lnTo>
                <a:lnTo>
                  <a:pt x="167835" y="3964"/>
                </a:lnTo>
                <a:lnTo>
                  <a:pt x="153537" y="0"/>
                </a:lnTo>
                <a:close/>
              </a:path>
              <a:path w="306704" h="300354">
                <a:moveTo>
                  <a:pt x="218749" y="36179"/>
                </a:moveTo>
                <a:lnTo>
                  <a:pt x="152653" y="36179"/>
                </a:lnTo>
                <a:lnTo>
                  <a:pt x="159886" y="37885"/>
                </a:lnTo>
                <a:lnTo>
                  <a:pt x="169882" y="43441"/>
                </a:lnTo>
                <a:lnTo>
                  <a:pt x="214999" y="74153"/>
                </a:lnTo>
                <a:lnTo>
                  <a:pt x="258096" y="107665"/>
                </a:lnTo>
                <a:lnTo>
                  <a:pt x="270630" y="128373"/>
                </a:lnTo>
                <a:lnTo>
                  <a:pt x="268447" y="139619"/>
                </a:lnTo>
                <a:lnTo>
                  <a:pt x="253248" y="192114"/>
                </a:lnTo>
                <a:lnTo>
                  <a:pt x="234754" y="243543"/>
                </a:lnTo>
                <a:lnTo>
                  <a:pt x="181999" y="264579"/>
                </a:lnTo>
                <a:lnTo>
                  <a:pt x="153117" y="265012"/>
                </a:lnTo>
                <a:lnTo>
                  <a:pt x="262795" y="265012"/>
                </a:lnTo>
                <a:lnTo>
                  <a:pt x="285565" y="203655"/>
                </a:lnTo>
                <a:lnTo>
                  <a:pt x="301467" y="148686"/>
                </a:lnTo>
                <a:lnTo>
                  <a:pt x="306248" y="126174"/>
                </a:lnTo>
                <a:lnTo>
                  <a:pt x="305594" y="111323"/>
                </a:lnTo>
                <a:lnTo>
                  <a:pt x="297531" y="98662"/>
                </a:lnTo>
                <a:lnTo>
                  <a:pt x="280080" y="82723"/>
                </a:lnTo>
                <a:lnTo>
                  <a:pt x="259133" y="65779"/>
                </a:lnTo>
                <a:lnTo>
                  <a:pt x="234975" y="47623"/>
                </a:lnTo>
                <a:lnTo>
                  <a:pt x="218749" y="36179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44415" y="4445405"/>
            <a:ext cx="235585" cy="229235"/>
          </a:xfrm>
          <a:custGeom>
            <a:avLst/>
            <a:gdLst/>
            <a:ahLst/>
            <a:cxnLst/>
            <a:rect l="l" t="t" r="r" b="b"/>
            <a:pathLst>
              <a:path w="235585" h="229235">
                <a:moveTo>
                  <a:pt x="117059" y="0"/>
                </a:moveTo>
                <a:lnTo>
                  <a:pt x="79265" y="21312"/>
                </a:lnTo>
                <a:lnTo>
                  <a:pt x="32525" y="55336"/>
                </a:lnTo>
                <a:lnTo>
                  <a:pt x="336" y="85667"/>
                </a:lnTo>
                <a:lnTo>
                  <a:pt x="0" y="92934"/>
                </a:lnTo>
                <a:lnTo>
                  <a:pt x="2195" y="103439"/>
                </a:lnTo>
                <a:lnTo>
                  <a:pt x="17394" y="155935"/>
                </a:lnTo>
                <a:lnTo>
                  <a:pt x="35888" y="207364"/>
                </a:lnTo>
                <a:lnTo>
                  <a:pt x="88638" y="228399"/>
                </a:lnTo>
                <a:lnTo>
                  <a:pt x="117522" y="228833"/>
                </a:lnTo>
                <a:lnTo>
                  <a:pt x="146404" y="228399"/>
                </a:lnTo>
                <a:lnTo>
                  <a:pt x="190235" y="222832"/>
                </a:lnTo>
                <a:lnTo>
                  <a:pt x="208317" y="183332"/>
                </a:lnTo>
                <a:lnTo>
                  <a:pt x="226166" y="128271"/>
                </a:lnTo>
                <a:lnTo>
                  <a:pt x="235036" y="92194"/>
                </a:lnTo>
                <a:lnTo>
                  <a:pt x="234421" y="84772"/>
                </a:lnTo>
                <a:lnTo>
                  <a:pt x="202521" y="55336"/>
                </a:lnTo>
                <a:lnTo>
                  <a:pt x="155783" y="21312"/>
                </a:lnTo>
                <a:lnTo>
                  <a:pt x="117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00080" y="3520226"/>
            <a:ext cx="306705" cy="300355"/>
          </a:xfrm>
          <a:custGeom>
            <a:avLst/>
            <a:gdLst/>
            <a:ahLst/>
            <a:cxnLst/>
            <a:rect l="l" t="t" r="r" b="b"/>
            <a:pathLst>
              <a:path w="306704" h="300354">
                <a:moveTo>
                  <a:pt x="153547" y="0"/>
                </a:moveTo>
                <a:lnTo>
                  <a:pt x="118516" y="15489"/>
                </a:lnTo>
                <a:lnTo>
                  <a:pt x="71263" y="47626"/>
                </a:lnTo>
                <a:lnTo>
                  <a:pt x="26162" y="82735"/>
                </a:lnTo>
                <a:lnTo>
                  <a:pt x="0" y="125514"/>
                </a:lnTo>
                <a:lnTo>
                  <a:pt x="4775" y="148686"/>
                </a:lnTo>
                <a:lnTo>
                  <a:pt x="20682" y="203655"/>
                </a:lnTo>
                <a:lnTo>
                  <a:pt x="40055" y="257500"/>
                </a:lnTo>
                <a:lnTo>
                  <a:pt x="72579" y="295649"/>
                </a:lnTo>
                <a:lnTo>
                  <a:pt x="122935" y="299639"/>
                </a:lnTo>
                <a:lnTo>
                  <a:pt x="153130" y="300096"/>
                </a:lnTo>
                <a:lnTo>
                  <a:pt x="183325" y="299639"/>
                </a:lnTo>
                <a:lnTo>
                  <a:pt x="233046" y="295864"/>
                </a:lnTo>
                <a:lnTo>
                  <a:pt x="262802" y="265012"/>
                </a:lnTo>
                <a:lnTo>
                  <a:pt x="153124" y="265012"/>
                </a:lnTo>
                <a:lnTo>
                  <a:pt x="124238" y="264579"/>
                </a:lnTo>
                <a:lnTo>
                  <a:pt x="81159" y="259564"/>
                </a:lnTo>
                <a:lnTo>
                  <a:pt x="62330" y="219511"/>
                </a:lnTo>
                <a:lnTo>
                  <a:pt x="44481" y="164451"/>
                </a:lnTo>
                <a:lnTo>
                  <a:pt x="35599" y="129113"/>
                </a:lnTo>
                <a:lnTo>
                  <a:pt x="35936" y="121846"/>
                </a:lnTo>
                <a:lnTo>
                  <a:pt x="68124" y="91515"/>
                </a:lnTo>
                <a:lnTo>
                  <a:pt x="114864" y="57491"/>
                </a:lnTo>
                <a:lnTo>
                  <a:pt x="152657" y="36179"/>
                </a:lnTo>
                <a:lnTo>
                  <a:pt x="218755" y="36179"/>
                </a:lnTo>
                <a:lnTo>
                  <a:pt x="210286" y="30205"/>
                </a:lnTo>
                <a:lnTo>
                  <a:pt x="187731" y="15476"/>
                </a:lnTo>
                <a:lnTo>
                  <a:pt x="167845" y="3964"/>
                </a:lnTo>
                <a:lnTo>
                  <a:pt x="153547" y="0"/>
                </a:lnTo>
                <a:close/>
              </a:path>
              <a:path w="306704" h="300354">
                <a:moveTo>
                  <a:pt x="218755" y="36179"/>
                </a:moveTo>
                <a:lnTo>
                  <a:pt x="152657" y="36179"/>
                </a:lnTo>
                <a:lnTo>
                  <a:pt x="159886" y="37885"/>
                </a:lnTo>
                <a:lnTo>
                  <a:pt x="169875" y="43441"/>
                </a:lnTo>
                <a:lnTo>
                  <a:pt x="215008" y="74153"/>
                </a:lnTo>
                <a:lnTo>
                  <a:pt x="258102" y="107665"/>
                </a:lnTo>
                <a:lnTo>
                  <a:pt x="270636" y="128373"/>
                </a:lnTo>
                <a:lnTo>
                  <a:pt x="268452" y="139619"/>
                </a:lnTo>
                <a:lnTo>
                  <a:pt x="253258" y="192114"/>
                </a:lnTo>
                <a:lnTo>
                  <a:pt x="234759" y="243543"/>
                </a:lnTo>
                <a:lnTo>
                  <a:pt x="182009" y="264579"/>
                </a:lnTo>
                <a:lnTo>
                  <a:pt x="153124" y="265012"/>
                </a:lnTo>
                <a:lnTo>
                  <a:pt x="262802" y="265012"/>
                </a:lnTo>
                <a:lnTo>
                  <a:pt x="285567" y="203655"/>
                </a:lnTo>
                <a:lnTo>
                  <a:pt x="301485" y="148686"/>
                </a:lnTo>
                <a:lnTo>
                  <a:pt x="306260" y="126174"/>
                </a:lnTo>
                <a:lnTo>
                  <a:pt x="305606" y="111323"/>
                </a:lnTo>
                <a:lnTo>
                  <a:pt x="297542" y="98662"/>
                </a:lnTo>
                <a:lnTo>
                  <a:pt x="280085" y="82723"/>
                </a:lnTo>
                <a:lnTo>
                  <a:pt x="259138" y="65779"/>
                </a:lnTo>
                <a:lnTo>
                  <a:pt x="234980" y="47623"/>
                </a:lnTo>
                <a:lnTo>
                  <a:pt x="218755" y="36179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35680" y="3556405"/>
            <a:ext cx="235585" cy="229235"/>
          </a:xfrm>
          <a:custGeom>
            <a:avLst/>
            <a:gdLst/>
            <a:ahLst/>
            <a:cxnLst/>
            <a:rect l="l" t="t" r="r" b="b"/>
            <a:pathLst>
              <a:path w="235584" h="229235">
                <a:moveTo>
                  <a:pt x="117057" y="0"/>
                </a:moveTo>
                <a:lnTo>
                  <a:pt x="79265" y="21312"/>
                </a:lnTo>
                <a:lnTo>
                  <a:pt x="32525" y="55336"/>
                </a:lnTo>
                <a:lnTo>
                  <a:pt x="336" y="85667"/>
                </a:lnTo>
                <a:lnTo>
                  <a:pt x="0" y="92934"/>
                </a:lnTo>
                <a:lnTo>
                  <a:pt x="2195" y="103439"/>
                </a:lnTo>
                <a:lnTo>
                  <a:pt x="17394" y="155935"/>
                </a:lnTo>
                <a:lnTo>
                  <a:pt x="35888" y="207364"/>
                </a:lnTo>
                <a:lnTo>
                  <a:pt x="88638" y="228399"/>
                </a:lnTo>
                <a:lnTo>
                  <a:pt x="117524" y="228833"/>
                </a:lnTo>
                <a:lnTo>
                  <a:pt x="146410" y="228399"/>
                </a:lnTo>
                <a:lnTo>
                  <a:pt x="190241" y="222832"/>
                </a:lnTo>
                <a:lnTo>
                  <a:pt x="208319" y="183332"/>
                </a:lnTo>
                <a:lnTo>
                  <a:pt x="226172" y="128271"/>
                </a:lnTo>
                <a:lnTo>
                  <a:pt x="235036" y="92194"/>
                </a:lnTo>
                <a:lnTo>
                  <a:pt x="234421" y="84772"/>
                </a:lnTo>
                <a:lnTo>
                  <a:pt x="202523" y="55336"/>
                </a:lnTo>
                <a:lnTo>
                  <a:pt x="155783" y="21312"/>
                </a:lnTo>
                <a:lnTo>
                  <a:pt x="117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57480" y="2741292"/>
            <a:ext cx="306705" cy="300355"/>
          </a:xfrm>
          <a:custGeom>
            <a:avLst/>
            <a:gdLst/>
            <a:ahLst/>
            <a:cxnLst/>
            <a:rect l="l" t="t" r="r" b="b"/>
            <a:pathLst>
              <a:path w="306704" h="300355">
                <a:moveTo>
                  <a:pt x="153547" y="0"/>
                </a:moveTo>
                <a:lnTo>
                  <a:pt x="118516" y="15487"/>
                </a:lnTo>
                <a:lnTo>
                  <a:pt x="71263" y="47629"/>
                </a:lnTo>
                <a:lnTo>
                  <a:pt x="26162" y="82734"/>
                </a:lnTo>
                <a:lnTo>
                  <a:pt x="0" y="125512"/>
                </a:lnTo>
                <a:lnTo>
                  <a:pt x="4775" y="148685"/>
                </a:lnTo>
                <a:lnTo>
                  <a:pt x="20682" y="203658"/>
                </a:lnTo>
                <a:lnTo>
                  <a:pt x="40055" y="257498"/>
                </a:lnTo>
                <a:lnTo>
                  <a:pt x="72579" y="295648"/>
                </a:lnTo>
                <a:lnTo>
                  <a:pt x="122935" y="299637"/>
                </a:lnTo>
                <a:lnTo>
                  <a:pt x="153130" y="300094"/>
                </a:lnTo>
                <a:lnTo>
                  <a:pt x="183325" y="299637"/>
                </a:lnTo>
                <a:lnTo>
                  <a:pt x="233046" y="295862"/>
                </a:lnTo>
                <a:lnTo>
                  <a:pt x="262802" y="265010"/>
                </a:lnTo>
                <a:lnTo>
                  <a:pt x="153124" y="265010"/>
                </a:lnTo>
                <a:lnTo>
                  <a:pt x="124238" y="264577"/>
                </a:lnTo>
                <a:lnTo>
                  <a:pt x="81159" y="259562"/>
                </a:lnTo>
                <a:lnTo>
                  <a:pt x="62330" y="219511"/>
                </a:lnTo>
                <a:lnTo>
                  <a:pt x="44481" y="164454"/>
                </a:lnTo>
                <a:lnTo>
                  <a:pt x="35599" y="129111"/>
                </a:lnTo>
                <a:lnTo>
                  <a:pt x="35936" y="121845"/>
                </a:lnTo>
                <a:lnTo>
                  <a:pt x="68124" y="91514"/>
                </a:lnTo>
                <a:lnTo>
                  <a:pt x="114864" y="57490"/>
                </a:lnTo>
                <a:lnTo>
                  <a:pt x="152657" y="36177"/>
                </a:lnTo>
                <a:lnTo>
                  <a:pt x="218748" y="36177"/>
                </a:lnTo>
                <a:lnTo>
                  <a:pt x="210286" y="30209"/>
                </a:lnTo>
                <a:lnTo>
                  <a:pt x="187731" y="15487"/>
                </a:lnTo>
                <a:lnTo>
                  <a:pt x="167845" y="3968"/>
                </a:lnTo>
                <a:lnTo>
                  <a:pt x="153547" y="0"/>
                </a:lnTo>
                <a:close/>
              </a:path>
              <a:path w="306704" h="300355">
                <a:moveTo>
                  <a:pt x="218748" y="36177"/>
                </a:moveTo>
                <a:lnTo>
                  <a:pt x="152657" y="36177"/>
                </a:lnTo>
                <a:lnTo>
                  <a:pt x="159886" y="37884"/>
                </a:lnTo>
                <a:lnTo>
                  <a:pt x="169875" y="43440"/>
                </a:lnTo>
                <a:lnTo>
                  <a:pt x="215008" y="74153"/>
                </a:lnTo>
                <a:lnTo>
                  <a:pt x="258102" y="107676"/>
                </a:lnTo>
                <a:lnTo>
                  <a:pt x="270636" y="128377"/>
                </a:lnTo>
                <a:lnTo>
                  <a:pt x="268452" y="139617"/>
                </a:lnTo>
                <a:lnTo>
                  <a:pt x="253258" y="192117"/>
                </a:lnTo>
                <a:lnTo>
                  <a:pt x="234759" y="243541"/>
                </a:lnTo>
                <a:lnTo>
                  <a:pt x="182009" y="264577"/>
                </a:lnTo>
                <a:lnTo>
                  <a:pt x="153124" y="265010"/>
                </a:lnTo>
                <a:lnTo>
                  <a:pt x="262802" y="265010"/>
                </a:lnTo>
                <a:lnTo>
                  <a:pt x="285567" y="203658"/>
                </a:lnTo>
                <a:lnTo>
                  <a:pt x="301485" y="148685"/>
                </a:lnTo>
                <a:lnTo>
                  <a:pt x="306260" y="126173"/>
                </a:lnTo>
                <a:lnTo>
                  <a:pt x="305606" y="111323"/>
                </a:lnTo>
                <a:lnTo>
                  <a:pt x="297542" y="98666"/>
                </a:lnTo>
                <a:lnTo>
                  <a:pt x="280085" y="82734"/>
                </a:lnTo>
                <a:lnTo>
                  <a:pt x="259138" y="65783"/>
                </a:lnTo>
                <a:lnTo>
                  <a:pt x="234980" y="47624"/>
                </a:lnTo>
                <a:lnTo>
                  <a:pt x="218748" y="36177"/>
                </a:lnTo>
                <a:close/>
              </a:path>
            </a:pathLst>
          </a:custGeom>
          <a:solidFill>
            <a:srgbClr val="003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93080" y="2777470"/>
            <a:ext cx="235585" cy="229235"/>
          </a:xfrm>
          <a:custGeom>
            <a:avLst/>
            <a:gdLst/>
            <a:ahLst/>
            <a:cxnLst/>
            <a:rect l="l" t="t" r="r" b="b"/>
            <a:pathLst>
              <a:path w="235584" h="229235">
                <a:moveTo>
                  <a:pt x="117057" y="0"/>
                </a:moveTo>
                <a:lnTo>
                  <a:pt x="79264" y="21312"/>
                </a:lnTo>
                <a:lnTo>
                  <a:pt x="32518" y="55342"/>
                </a:lnTo>
                <a:lnTo>
                  <a:pt x="336" y="85667"/>
                </a:lnTo>
                <a:lnTo>
                  <a:pt x="0" y="92934"/>
                </a:lnTo>
                <a:lnTo>
                  <a:pt x="2195" y="103439"/>
                </a:lnTo>
                <a:lnTo>
                  <a:pt x="17394" y="155940"/>
                </a:lnTo>
                <a:lnTo>
                  <a:pt x="35888" y="207364"/>
                </a:lnTo>
                <a:lnTo>
                  <a:pt x="88638" y="228399"/>
                </a:lnTo>
                <a:lnTo>
                  <a:pt x="117524" y="228833"/>
                </a:lnTo>
                <a:lnTo>
                  <a:pt x="146410" y="228399"/>
                </a:lnTo>
                <a:lnTo>
                  <a:pt x="190241" y="222832"/>
                </a:lnTo>
                <a:lnTo>
                  <a:pt x="208319" y="183333"/>
                </a:lnTo>
                <a:lnTo>
                  <a:pt x="226172" y="128277"/>
                </a:lnTo>
                <a:lnTo>
                  <a:pt x="235036" y="92200"/>
                </a:lnTo>
                <a:lnTo>
                  <a:pt x="234421" y="84778"/>
                </a:lnTo>
                <a:lnTo>
                  <a:pt x="202516" y="55336"/>
                </a:lnTo>
                <a:lnTo>
                  <a:pt x="155783" y="21312"/>
                </a:lnTo>
                <a:lnTo>
                  <a:pt x="117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38794" y="6019495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9350" y="0"/>
                </a:lnTo>
              </a:path>
            </a:pathLst>
          </a:custGeom>
          <a:ln w="254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65765" y="6019495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9350" y="0"/>
                </a:lnTo>
              </a:path>
            </a:pathLst>
          </a:custGeom>
          <a:ln w="254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1179" y="6019495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9350" y="0"/>
                </a:lnTo>
              </a:path>
            </a:pathLst>
          </a:custGeom>
          <a:ln w="254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38642" y="6019495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9350" y="0"/>
                </a:lnTo>
              </a:path>
            </a:pathLst>
          </a:custGeom>
          <a:ln w="25400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43860" y="607022"/>
            <a:ext cx="3554095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Международный опыт /</a:t>
            </a:r>
            <a:r>
              <a:rPr sz="1800" b="1" spc="-5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2267" y="1448702"/>
            <a:ext cx="5049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2231A"/>
                </a:solidFill>
              </a:rPr>
              <a:t>Уровень </a:t>
            </a:r>
            <a:r>
              <a:rPr sz="2400" spc="-5" dirty="0">
                <a:solidFill>
                  <a:srgbClr val="E2231A"/>
                </a:solidFill>
              </a:rPr>
              <a:t>доверия</a:t>
            </a:r>
            <a:r>
              <a:rPr sz="2400" spc="-100" dirty="0">
                <a:solidFill>
                  <a:srgbClr val="E2231A"/>
                </a:solidFill>
              </a:rPr>
              <a:t> </a:t>
            </a:r>
            <a:r>
              <a:rPr sz="2400" dirty="0">
                <a:solidFill>
                  <a:srgbClr val="E2231A"/>
                </a:solidFill>
              </a:rPr>
              <a:t>населения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205814" y="3892589"/>
            <a:ext cx="1939925" cy="953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50" b="1" spc="-580" dirty="0">
                <a:solidFill>
                  <a:srgbClr val="0033A0"/>
                </a:solidFill>
                <a:latin typeface="Verdana"/>
                <a:cs typeface="Verdana"/>
              </a:rPr>
              <a:t>62%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5814" y="5774836"/>
            <a:ext cx="1939925" cy="953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50" b="1" spc="-580" dirty="0">
                <a:solidFill>
                  <a:srgbClr val="0033A0"/>
                </a:solidFill>
                <a:latin typeface="Verdana"/>
                <a:cs typeface="Verdana"/>
              </a:rPr>
              <a:t>60%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15134" y="2224710"/>
            <a:ext cx="0" cy="589915"/>
          </a:xfrm>
          <a:custGeom>
            <a:avLst/>
            <a:gdLst/>
            <a:ahLst/>
            <a:cxnLst/>
            <a:rect l="l" t="t" r="r" b="b"/>
            <a:pathLst>
              <a:path h="589914">
                <a:moveTo>
                  <a:pt x="0" y="0"/>
                </a:moveTo>
                <a:lnTo>
                  <a:pt x="0" y="589788"/>
                </a:lnTo>
              </a:path>
            </a:pathLst>
          </a:custGeom>
          <a:ln w="447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5814" y="2009987"/>
            <a:ext cx="1939925" cy="953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50" b="1" spc="-580" dirty="0">
                <a:solidFill>
                  <a:srgbClr val="0033A0"/>
                </a:solidFill>
                <a:latin typeface="Verdana"/>
                <a:cs typeface="Verdana"/>
              </a:rPr>
              <a:t>74%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4878" y="2172372"/>
            <a:ext cx="1443990" cy="6997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1889"/>
              </a:lnSpc>
              <a:spcBef>
                <a:spcPts val="500"/>
              </a:spcBef>
            </a:pPr>
            <a:r>
              <a:rPr sz="1900" b="1" dirty="0">
                <a:solidFill>
                  <a:srgbClr val="231F20"/>
                </a:solidFill>
                <a:latin typeface="Verdana"/>
                <a:cs typeface="Verdana"/>
              </a:rPr>
              <a:t>Stiftung  Warentest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1130"/>
              </a:lnSpc>
            </a:pP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Германия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4878" y="3757843"/>
            <a:ext cx="929640" cy="459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110"/>
              </a:spcBef>
            </a:pPr>
            <a:r>
              <a:rPr sz="1900" b="1" spc="5" dirty="0">
                <a:solidFill>
                  <a:srgbClr val="231F20"/>
                </a:solidFill>
                <a:latin typeface="Verdana"/>
                <a:cs typeface="Verdana"/>
              </a:rPr>
              <a:t>Ch</a:t>
            </a:r>
            <a:r>
              <a:rPr sz="1900" b="1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1900" b="1" spc="0" dirty="0">
                <a:solidFill>
                  <a:srgbClr val="231F20"/>
                </a:solidFill>
                <a:latin typeface="Verdana"/>
                <a:cs typeface="Verdana"/>
              </a:rPr>
              <a:t>ice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1165"/>
              </a:lnSpc>
            </a:pP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Австралия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4878" y="4440810"/>
            <a:ext cx="1397635" cy="6997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1889"/>
              </a:lnSpc>
              <a:spcBef>
                <a:spcPts val="500"/>
              </a:spcBef>
            </a:pPr>
            <a:r>
              <a:rPr sz="1900" b="1" spc="5" dirty="0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sz="1900" b="1" dirty="0">
                <a:solidFill>
                  <a:srgbClr val="231F20"/>
                </a:solidFill>
                <a:latin typeface="Verdana"/>
                <a:cs typeface="Verdana"/>
              </a:rPr>
              <a:t>onsumer  Reports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1130"/>
              </a:lnSpc>
            </a:pP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США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7122" y="2247925"/>
            <a:ext cx="332058" cy="490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15134" y="5969953"/>
            <a:ext cx="0" cy="589915"/>
          </a:xfrm>
          <a:custGeom>
            <a:avLst/>
            <a:gdLst/>
            <a:ahLst/>
            <a:cxnLst/>
            <a:rect l="l" t="t" r="r" b="b"/>
            <a:pathLst>
              <a:path h="589915">
                <a:moveTo>
                  <a:pt x="0" y="0"/>
                </a:moveTo>
                <a:lnTo>
                  <a:pt x="0" y="589787"/>
                </a:lnTo>
              </a:path>
            </a:pathLst>
          </a:custGeom>
          <a:ln w="447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24878" y="6010755"/>
            <a:ext cx="871855" cy="459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110"/>
              </a:spcBef>
            </a:pPr>
            <a:r>
              <a:rPr sz="1900" b="1" dirty="0">
                <a:solidFill>
                  <a:srgbClr val="231F20"/>
                </a:solidFill>
                <a:latin typeface="Verdana"/>
                <a:cs typeface="Verdana"/>
              </a:rPr>
              <a:t>Which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ts val="1165"/>
              </a:lnSpc>
            </a:pPr>
            <a:r>
              <a:rPr sz="1000" spc="-5" dirty="0">
                <a:solidFill>
                  <a:srgbClr val="231F20"/>
                </a:solidFill>
                <a:latin typeface="Verdana"/>
                <a:cs typeface="Verdana"/>
              </a:rPr>
              <a:t>Англия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15134" y="3530727"/>
            <a:ext cx="0" cy="1678939"/>
          </a:xfrm>
          <a:custGeom>
            <a:avLst/>
            <a:gdLst/>
            <a:ahLst/>
            <a:cxnLst/>
            <a:rect l="l" t="t" r="r" b="b"/>
            <a:pathLst>
              <a:path h="1678939">
                <a:moveTo>
                  <a:pt x="0" y="0"/>
                </a:moveTo>
                <a:lnTo>
                  <a:pt x="0" y="1678597"/>
                </a:lnTo>
              </a:path>
            </a:pathLst>
          </a:custGeom>
          <a:ln w="4476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1059" y="3761346"/>
            <a:ext cx="724185" cy="42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3266" y="4499654"/>
            <a:ext cx="639770" cy="383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2791" y="6061659"/>
            <a:ext cx="560711" cy="360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653" y="3758366"/>
            <a:ext cx="576071" cy="819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8979" y="1501896"/>
            <a:ext cx="43395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E2231A"/>
                </a:solidFill>
                <a:latin typeface="Verdana"/>
                <a:cs typeface="Verdana"/>
              </a:rPr>
              <a:t>Резонансные</a:t>
            </a:r>
            <a:r>
              <a:rPr sz="2100" b="1" spc="-5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E2231A"/>
                </a:solidFill>
                <a:latin typeface="Verdana"/>
                <a:cs typeface="Verdana"/>
              </a:rPr>
              <a:t>исследования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8774" y="571191"/>
            <a:ext cx="540702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Основные темы материалов </a:t>
            </a:r>
            <a:r>
              <a:rPr spc="-10" dirty="0"/>
              <a:t>в СМИ /</a:t>
            </a:r>
            <a:r>
              <a:rPr spc="125" dirty="0"/>
              <a:t> </a:t>
            </a:r>
            <a:r>
              <a:rPr spc="-10" dirty="0"/>
              <a:t>17</a:t>
            </a:r>
          </a:p>
        </p:txBody>
      </p:sp>
      <p:sp>
        <p:nvSpPr>
          <p:cNvPr id="6" name="object 6"/>
          <p:cNvSpPr/>
          <p:nvPr/>
        </p:nvSpPr>
        <p:spPr>
          <a:xfrm>
            <a:off x="2964238" y="980948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2267" y="1501896"/>
            <a:ext cx="3502660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E2231A"/>
                </a:solidFill>
                <a:latin typeface="Verdana"/>
                <a:cs typeface="Verdana"/>
              </a:rPr>
              <a:t>Основные темы </a:t>
            </a:r>
            <a:r>
              <a:rPr sz="2100" b="1" dirty="0">
                <a:solidFill>
                  <a:srgbClr val="E2231A"/>
                </a:solidFill>
                <a:latin typeface="Verdana"/>
                <a:cs typeface="Verdana"/>
              </a:rPr>
              <a:t>в</a:t>
            </a:r>
            <a:r>
              <a:rPr sz="2100" b="1" spc="-8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E2231A"/>
                </a:solidFill>
                <a:latin typeface="Verdana"/>
                <a:cs typeface="Verdana"/>
              </a:rPr>
              <a:t>СМИ</a:t>
            </a:r>
            <a:endParaRPr sz="2100">
              <a:latin typeface="Verdana"/>
              <a:cs typeface="Verdana"/>
            </a:endParaRPr>
          </a:p>
          <a:p>
            <a:pPr marL="869950">
              <a:lnSpc>
                <a:spcPct val="100000"/>
              </a:lnSpc>
              <a:spcBef>
                <a:spcPts val="2030"/>
              </a:spcBef>
            </a:pPr>
            <a:r>
              <a:rPr sz="1800" dirty="0">
                <a:latin typeface="Verdana"/>
                <a:cs typeface="Verdana"/>
              </a:rPr>
              <a:t>Качество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товаров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9921" y="2765843"/>
            <a:ext cx="2791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Системные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отраслевые  </a:t>
            </a:r>
            <a:r>
              <a:rPr sz="1800" spc="-5" dirty="0">
                <a:latin typeface="Verdana"/>
                <a:cs typeface="Verdana"/>
              </a:rPr>
              <a:t>проблемы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9921" y="3654868"/>
            <a:ext cx="27908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51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Стандартизация 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гармонизация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методик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показателей  безопасности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9921" y="5153341"/>
            <a:ext cx="29775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Меры </a:t>
            </a:r>
            <a:r>
              <a:rPr sz="1800" spc="-5" dirty="0">
                <a:latin typeface="Verdana"/>
                <a:cs typeface="Verdana"/>
              </a:rPr>
              <a:t>господдержки  производителей товаров  со </a:t>
            </a:r>
            <a:r>
              <a:rPr sz="1800" dirty="0">
                <a:latin typeface="Verdana"/>
                <a:cs typeface="Verdana"/>
              </a:rPr>
              <a:t>Знаком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качества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9921" y="6454990"/>
            <a:ext cx="2353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Импортозамещение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6749" y="1926526"/>
            <a:ext cx="563879" cy="661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741" y="5398190"/>
            <a:ext cx="691895" cy="420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9317" y="6394886"/>
            <a:ext cx="618743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1029" y="2773862"/>
            <a:ext cx="658367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12222" y="6283030"/>
            <a:ext cx="8940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 marR="193040" algn="ctr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latin typeface="Verdana"/>
                <a:cs typeface="Verdana"/>
              </a:rPr>
              <a:t>Одежда  </a:t>
            </a:r>
            <a:r>
              <a:rPr sz="1000" spc="-25" dirty="0">
                <a:latin typeface="Verdana"/>
                <a:cs typeface="Verdana"/>
              </a:rPr>
              <a:t>для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000" spc="-25" dirty="0">
                <a:latin typeface="Verdana"/>
                <a:cs typeface="Verdana"/>
              </a:rPr>
              <a:t>обучающихся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05540" y="6283030"/>
            <a:ext cx="2368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0755" algn="l"/>
                <a:tab pos="1704339" algn="l"/>
              </a:tabLst>
            </a:pPr>
            <a:r>
              <a:rPr sz="1000" spc="-30" dirty="0">
                <a:latin typeface="Verdana"/>
                <a:cs typeface="Verdana"/>
              </a:rPr>
              <a:t>Смартфоны	</a:t>
            </a:r>
            <a:r>
              <a:rPr sz="1000" spc="-25" dirty="0">
                <a:latin typeface="Verdana"/>
                <a:cs typeface="Verdana"/>
              </a:rPr>
              <a:t>Рыбная	Молочная</a:t>
            </a:r>
            <a:endParaRPr sz="1000">
              <a:latin typeface="Verdana"/>
              <a:cs typeface="Verdana"/>
            </a:endParaRPr>
          </a:p>
          <a:p>
            <a:pPr marL="857250">
              <a:lnSpc>
                <a:spcPct val="100000"/>
              </a:lnSpc>
              <a:tabLst>
                <a:tab pos="1678305" algn="l"/>
              </a:tabLst>
            </a:pPr>
            <a:r>
              <a:rPr sz="1000" spc="-30" dirty="0">
                <a:latin typeface="Verdana"/>
                <a:cs typeface="Verdana"/>
              </a:rPr>
              <a:t>продукци</a:t>
            </a:r>
            <a:r>
              <a:rPr sz="1000" dirty="0">
                <a:latin typeface="Verdana"/>
                <a:cs typeface="Verdana"/>
              </a:rPr>
              <a:t>я	</a:t>
            </a:r>
            <a:r>
              <a:rPr sz="1000" spc="-30" dirty="0">
                <a:latin typeface="Verdana"/>
                <a:cs typeface="Verdana"/>
              </a:rPr>
              <a:t>продукция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65606" y="6283030"/>
            <a:ext cx="5988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latin typeface="Verdana"/>
                <a:cs typeface="Verdana"/>
              </a:rPr>
              <a:t>Игристое  </a:t>
            </a:r>
            <a:r>
              <a:rPr sz="1000" spc="-25" dirty="0">
                <a:latin typeface="Verdana"/>
                <a:cs typeface="Verdana"/>
              </a:rPr>
              <a:t>вино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30434" y="6078687"/>
            <a:ext cx="106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929497"/>
                </a:solidFill>
                <a:latin typeface="Verdana"/>
                <a:cs typeface="Verdana"/>
              </a:rPr>
              <a:t>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69017" y="5515696"/>
            <a:ext cx="267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929497"/>
                </a:solidFill>
                <a:latin typeface="Verdana"/>
                <a:cs typeface="Verdana"/>
              </a:rPr>
              <a:t>100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9017" y="4961087"/>
            <a:ext cx="267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929497"/>
                </a:solidFill>
                <a:latin typeface="Verdana"/>
                <a:cs typeface="Verdana"/>
              </a:rPr>
              <a:t>200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9017" y="4419178"/>
            <a:ext cx="267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929497"/>
                </a:solidFill>
                <a:latin typeface="Verdana"/>
                <a:cs typeface="Verdana"/>
              </a:rPr>
              <a:t>300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9017" y="3873078"/>
            <a:ext cx="267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929497"/>
                </a:solidFill>
                <a:latin typeface="Verdana"/>
                <a:cs typeface="Verdana"/>
              </a:rPr>
              <a:t>400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9017" y="3326978"/>
            <a:ext cx="267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929497"/>
                </a:solidFill>
                <a:latin typeface="Verdana"/>
                <a:cs typeface="Verdana"/>
              </a:rPr>
              <a:t>500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9017" y="2776687"/>
            <a:ext cx="267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929497"/>
                </a:solidFill>
                <a:latin typeface="Verdana"/>
                <a:cs typeface="Verdana"/>
              </a:rPr>
              <a:t>600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9017" y="2243287"/>
            <a:ext cx="267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929497"/>
                </a:solidFill>
                <a:latin typeface="Verdana"/>
                <a:cs typeface="Verdana"/>
              </a:rPr>
              <a:t>700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56005" y="2335344"/>
            <a:ext cx="4090670" cy="0"/>
          </a:xfrm>
          <a:custGeom>
            <a:avLst/>
            <a:gdLst/>
            <a:ahLst/>
            <a:cxnLst/>
            <a:rect l="l" t="t" r="r" b="b"/>
            <a:pathLst>
              <a:path w="4090670">
                <a:moveTo>
                  <a:pt x="0" y="0"/>
                </a:moveTo>
                <a:lnTo>
                  <a:pt x="4090276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751433" y="2876110"/>
          <a:ext cx="4090274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43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0033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7" y="1431673"/>
            <a:ext cx="342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Наружная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реклама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0244" y="571191"/>
            <a:ext cx="532701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Рекламная кампания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Роскачества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8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18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4238" y="980950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3813" y="4448206"/>
            <a:ext cx="4024744" cy="2248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773" y="4464799"/>
            <a:ext cx="4024757" cy="2252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85210" y="3114141"/>
            <a:ext cx="1658620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b="1" spc="10" dirty="0">
                <a:latin typeface="Verdana"/>
                <a:cs typeface="Verdana"/>
              </a:rPr>
              <a:t>баннер</a:t>
            </a:r>
            <a:r>
              <a:rPr sz="2300" b="1" spc="5" dirty="0">
                <a:latin typeface="Verdana"/>
                <a:cs typeface="Verdana"/>
              </a:rPr>
              <a:t>о</a:t>
            </a:r>
            <a:r>
              <a:rPr sz="2300" b="1" spc="10" dirty="0">
                <a:latin typeface="Verdana"/>
                <a:cs typeface="Verdana"/>
              </a:rPr>
              <a:t>в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0918" y="1983022"/>
            <a:ext cx="1467485" cy="1241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950" b="1" spc="10" dirty="0">
                <a:solidFill>
                  <a:srgbClr val="0033A0"/>
                </a:solidFill>
                <a:latin typeface="Verdana"/>
                <a:cs typeface="Verdana"/>
              </a:rPr>
              <a:t>17</a:t>
            </a:r>
            <a:endParaRPr sz="79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8859" y="3016686"/>
            <a:ext cx="2541905" cy="91440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648970">
              <a:lnSpc>
                <a:spcPct val="100000"/>
              </a:lnSpc>
              <a:spcBef>
                <a:spcPts val="930"/>
              </a:spcBef>
            </a:pPr>
            <a:r>
              <a:rPr sz="1800" b="1" spc="-5" dirty="0">
                <a:latin typeface="Verdana"/>
                <a:cs typeface="Verdana"/>
              </a:rPr>
              <a:t>городов</a:t>
            </a:r>
            <a:endParaRPr sz="1800">
              <a:latin typeface="Verdana"/>
              <a:cs typeface="Verdana"/>
            </a:endParaRPr>
          </a:p>
          <a:p>
            <a:pPr marL="542925" marR="5080" indent="-530860">
              <a:lnSpc>
                <a:spcPct val="100000"/>
              </a:lnSpc>
              <a:spcBef>
                <a:spcPts val="645"/>
              </a:spcBef>
            </a:pPr>
            <a:r>
              <a:rPr sz="1400" dirty="0">
                <a:latin typeface="Verdana"/>
                <a:cs typeface="Verdana"/>
              </a:rPr>
              <a:t>( Москва, Астрахань,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Тула,  </a:t>
            </a:r>
            <a:r>
              <a:rPr sz="1400" dirty="0">
                <a:latin typeface="Verdana"/>
                <a:cs typeface="Verdana"/>
              </a:rPr>
              <a:t>Владимир и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др)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sp>
        <p:nvSpPr>
          <p:cNvPr id="15" name="object 9"/>
          <p:cNvSpPr txBox="1"/>
          <p:nvPr/>
        </p:nvSpPr>
        <p:spPr>
          <a:xfrm>
            <a:off x="6261100" y="2039395"/>
            <a:ext cx="2315474" cy="123944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7950" b="1" spc="10" dirty="0">
                <a:solidFill>
                  <a:srgbClr val="0033A0"/>
                </a:solidFill>
                <a:latin typeface="Verdana"/>
                <a:cs typeface="Verdana"/>
              </a:rPr>
              <a:t>650</a:t>
            </a:r>
            <a:endParaRPr sz="7950" dirty="0">
              <a:latin typeface="Verdana"/>
              <a:cs typeface="Verdana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6485210" y="1964396"/>
            <a:ext cx="1658620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b="1" spc="10" dirty="0">
                <a:latin typeface="Verdana"/>
                <a:cs typeface="Verdana"/>
              </a:rPr>
              <a:t>больше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267" y="1571386"/>
            <a:ext cx="4341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2231A"/>
                </a:solidFill>
              </a:rPr>
              <a:t>Телевизионная</a:t>
            </a:r>
            <a:r>
              <a:rPr sz="2400" spc="-100" dirty="0">
                <a:solidFill>
                  <a:srgbClr val="E2231A"/>
                </a:solidFill>
              </a:rPr>
              <a:t> </a:t>
            </a:r>
            <a:r>
              <a:rPr sz="2400" spc="-5" dirty="0">
                <a:solidFill>
                  <a:srgbClr val="E2231A"/>
                </a:solidFill>
              </a:rPr>
              <a:t>реклама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570244" y="571191"/>
            <a:ext cx="532701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Рекламная кампания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Роскачества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8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19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4238" y="980945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7452" y="2225463"/>
            <a:ext cx="1570990" cy="54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700" spc="0" dirty="0">
                <a:latin typeface="Verdana"/>
                <a:cs typeface="Verdana"/>
              </a:rPr>
              <a:t>федеральных  телеканалов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530" y="2060128"/>
            <a:ext cx="3246755" cy="77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90190" algn="l"/>
              </a:tabLst>
            </a:pPr>
            <a:r>
              <a:rPr sz="4900" b="1" spc="-490" dirty="0">
                <a:solidFill>
                  <a:srgbClr val="0033A0"/>
                </a:solidFill>
                <a:latin typeface="Verdana"/>
                <a:cs typeface="Verdana"/>
              </a:rPr>
              <a:t>1</a:t>
            </a:r>
            <a:r>
              <a:rPr sz="4900" b="1" spc="0" dirty="0">
                <a:solidFill>
                  <a:srgbClr val="0033A0"/>
                </a:solidFill>
                <a:latin typeface="Verdana"/>
                <a:cs typeface="Verdana"/>
              </a:rPr>
              <a:t>2</a:t>
            </a:r>
            <a:r>
              <a:rPr sz="4900" b="1" dirty="0">
                <a:solidFill>
                  <a:srgbClr val="0033A0"/>
                </a:solidFill>
                <a:latin typeface="Verdana"/>
                <a:cs typeface="Verdana"/>
              </a:rPr>
              <a:t>	</a:t>
            </a:r>
            <a:r>
              <a:rPr sz="4900" b="1" spc="0" dirty="0">
                <a:solidFill>
                  <a:srgbClr val="0033A0"/>
                </a:solidFill>
                <a:latin typeface="Verdana"/>
                <a:cs typeface="Verdana"/>
              </a:rPr>
              <a:t>3</a:t>
            </a:r>
            <a:endParaRPr sz="4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0498" y="2225463"/>
            <a:ext cx="1488440" cy="54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700" dirty="0">
                <a:latin typeface="Verdana"/>
                <a:cs typeface="Verdana"/>
              </a:rPr>
              <a:t>спутниковых  телеканала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43940" y="2060128"/>
            <a:ext cx="1598930" cy="77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00" b="1" spc="-490" dirty="0">
                <a:solidFill>
                  <a:srgbClr val="0033A0"/>
                </a:solidFill>
                <a:latin typeface="Verdana"/>
                <a:cs typeface="Verdana"/>
              </a:rPr>
              <a:t>1480</a:t>
            </a:r>
            <a:endParaRPr sz="4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1760" y="2225463"/>
            <a:ext cx="2381885" cy="54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700" spc="0" dirty="0">
                <a:latin typeface="Verdana"/>
                <a:cs typeface="Verdana"/>
              </a:rPr>
              <a:t>выходов </a:t>
            </a:r>
            <a:r>
              <a:rPr sz="1700" dirty="0">
                <a:latin typeface="Verdana"/>
                <a:cs typeface="Verdana"/>
              </a:rPr>
              <a:t>рекламного  ролика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1739" y="3180042"/>
            <a:ext cx="754234" cy="423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7920" y="3237263"/>
            <a:ext cx="1337453" cy="308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0522" y="3775456"/>
            <a:ext cx="1149938" cy="648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4506" y="3237271"/>
            <a:ext cx="1058765" cy="308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2907" y="3708225"/>
            <a:ext cx="818863" cy="782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23926" y="3962049"/>
            <a:ext cx="1336346" cy="275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38946" y="3186465"/>
            <a:ext cx="1358227" cy="410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9568" y="3817346"/>
            <a:ext cx="564692" cy="564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8473" y="3237255"/>
            <a:ext cx="1400111" cy="3086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5764" y="3220834"/>
            <a:ext cx="1187208" cy="3422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9373" y="3867023"/>
            <a:ext cx="965200" cy="4653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1523" y="3785375"/>
            <a:ext cx="571500" cy="628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9878" y="4998148"/>
            <a:ext cx="1350010" cy="1350010"/>
          </a:xfrm>
          <a:custGeom>
            <a:avLst/>
            <a:gdLst/>
            <a:ahLst/>
            <a:cxnLst/>
            <a:rect l="l" t="t" r="r" b="b"/>
            <a:pathLst>
              <a:path w="1350010" h="1350010">
                <a:moveTo>
                  <a:pt x="674776" y="0"/>
                </a:moveTo>
                <a:lnTo>
                  <a:pt x="626586" y="1694"/>
                </a:lnTo>
                <a:lnTo>
                  <a:pt x="579311" y="6700"/>
                </a:lnTo>
                <a:lnTo>
                  <a:pt x="533064" y="14905"/>
                </a:lnTo>
                <a:lnTo>
                  <a:pt x="487960" y="26194"/>
                </a:lnTo>
                <a:lnTo>
                  <a:pt x="444114" y="40453"/>
                </a:lnTo>
                <a:lnTo>
                  <a:pt x="401638" y="57567"/>
                </a:lnTo>
                <a:lnTo>
                  <a:pt x="360648" y="77422"/>
                </a:lnTo>
                <a:lnTo>
                  <a:pt x="321258" y="99905"/>
                </a:lnTo>
                <a:lnTo>
                  <a:pt x="283581" y="124901"/>
                </a:lnTo>
                <a:lnTo>
                  <a:pt x="247733" y="152296"/>
                </a:lnTo>
                <a:lnTo>
                  <a:pt x="213826" y="181976"/>
                </a:lnTo>
                <a:lnTo>
                  <a:pt x="181976" y="213826"/>
                </a:lnTo>
                <a:lnTo>
                  <a:pt x="152296" y="247733"/>
                </a:lnTo>
                <a:lnTo>
                  <a:pt x="124901" y="283581"/>
                </a:lnTo>
                <a:lnTo>
                  <a:pt x="99905" y="321258"/>
                </a:lnTo>
                <a:lnTo>
                  <a:pt x="77422" y="360648"/>
                </a:lnTo>
                <a:lnTo>
                  <a:pt x="57567" y="401638"/>
                </a:lnTo>
                <a:lnTo>
                  <a:pt x="40453" y="444114"/>
                </a:lnTo>
                <a:lnTo>
                  <a:pt x="26194" y="487960"/>
                </a:lnTo>
                <a:lnTo>
                  <a:pt x="14905" y="533064"/>
                </a:lnTo>
                <a:lnTo>
                  <a:pt x="6700" y="579311"/>
                </a:lnTo>
                <a:lnTo>
                  <a:pt x="1694" y="626586"/>
                </a:lnTo>
                <a:lnTo>
                  <a:pt x="0" y="674776"/>
                </a:lnTo>
                <a:lnTo>
                  <a:pt x="1694" y="722966"/>
                </a:lnTo>
                <a:lnTo>
                  <a:pt x="6700" y="770241"/>
                </a:lnTo>
                <a:lnTo>
                  <a:pt x="14905" y="816488"/>
                </a:lnTo>
                <a:lnTo>
                  <a:pt x="26194" y="861591"/>
                </a:lnTo>
                <a:lnTo>
                  <a:pt x="40453" y="905438"/>
                </a:lnTo>
                <a:lnTo>
                  <a:pt x="57567" y="947913"/>
                </a:lnTo>
                <a:lnTo>
                  <a:pt x="77422" y="988903"/>
                </a:lnTo>
                <a:lnTo>
                  <a:pt x="99905" y="1028294"/>
                </a:lnTo>
                <a:lnTo>
                  <a:pt x="124901" y="1065970"/>
                </a:lnTo>
                <a:lnTo>
                  <a:pt x="152296" y="1101819"/>
                </a:lnTo>
                <a:lnTo>
                  <a:pt x="181976" y="1135726"/>
                </a:lnTo>
                <a:lnTo>
                  <a:pt x="213826" y="1167576"/>
                </a:lnTo>
                <a:lnTo>
                  <a:pt x="247733" y="1197255"/>
                </a:lnTo>
                <a:lnTo>
                  <a:pt x="283581" y="1224650"/>
                </a:lnTo>
                <a:lnTo>
                  <a:pt x="321258" y="1249646"/>
                </a:lnTo>
                <a:lnTo>
                  <a:pt x="360648" y="1272129"/>
                </a:lnTo>
                <a:lnTo>
                  <a:pt x="401638" y="1291985"/>
                </a:lnTo>
                <a:lnTo>
                  <a:pt x="444114" y="1309099"/>
                </a:lnTo>
                <a:lnTo>
                  <a:pt x="487960" y="1323358"/>
                </a:lnTo>
                <a:lnTo>
                  <a:pt x="533064" y="1334647"/>
                </a:lnTo>
                <a:lnTo>
                  <a:pt x="579311" y="1342851"/>
                </a:lnTo>
                <a:lnTo>
                  <a:pt x="626586" y="1347858"/>
                </a:lnTo>
                <a:lnTo>
                  <a:pt x="674776" y="1349552"/>
                </a:lnTo>
                <a:lnTo>
                  <a:pt x="722966" y="1347858"/>
                </a:lnTo>
                <a:lnTo>
                  <a:pt x="770241" y="1342851"/>
                </a:lnTo>
                <a:lnTo>
                  <a:pt x="816488" y="1334647"/>
                </a:lnTo>
                <a:lnTo>
                  <a:pt x="861591" y="1323358"/>
                </a:lnTo>
                <a:lnTo>
                  <a:pt x="905438" y="1309099"/>
                </a:lnTo>
                <a:lnTo>
                  <a:pt x="947913" y="1291985"/>
                </a:lnTo>
                <a:lnTo>
                  <a:pt x="988903" y="1272129"/>
                </a:lnTo>
                <a:lnTo>
                  <a:pt x="1028294" y="1249646"/>
                </a:lnTo>
                <a:lnTo>
                  <a:pt x="1065970" y="1224650"/>
                </a:lnTo>
                <a:lnTo>
                  <a:pt x="1101819" y="1197255"/>
                </a:lnTo>
                <a:lnTo>
                  <a:pt x="1135726" y="1167576"/>
                </a:lnTo>
                <a:lnTo>
                  <a:pt x="1167576" y="1135726"/>
                </a:lnTo>
                <a:lnTo>
                  <a:pt x="1197255" y="1101819"/>
                </a:lnTo>
                <a:lnTo>
                  <a:pt x="1216670" y="1076413"/>
                </a:lnTo>
                <a:lnTo>
                  <a:pt x="674776" y="1076413"/>
                </a:lnTo>
                <a:lnTo>
                  <a:pt x="627936" y="1073711"/>
                </a:lnTo>
                <a:lnTo>
                  <a:pt x="582684" y="1065806"/>
                </a:lnTo>
                <a:lnTo>
                  <a:pt x="539320" y="1052998"/>
                </a:lnTo>
                <a:lnTo>
                  <a:pt x="498146" y="1035590"/>
                </a:lnTo>
                <a:lnTo>
                  <a:pt x="459463" y="1013883"/>
                </a:lnTo>
                <a:lnTo>
                  <a:pt x="423572" y="988178"/>
                </a:lnTo>
                <a:lnTo>
                  <a:pt x="390775" y="958776"/>
                </a:lnTo>
                <a:lnTo>
                  <a:pt x="361374" y="925980"/>
                </a:lnTo>
                <a:lnTo>
                  <a:pt x="335669" y="890089"/>
                </a:lnTo>
                <a:lnTo>
                  <a:pt x="313961" y="851406"/>
                </a:lnTo>
                <a:lnTo>
                  <a:pt x="296553" y="810232"/>
                </a:lnTo>
                <a:lnTo>
                  <a:pt x="283746" y="766868"/>
                </a:lnTo>
                <a:lnTo>
                  <a:pt x="275841" y="721615"/>
                </a:lnTo>
                <a:lnTo>
                  <a:pt x="273138" y="674776"/>
                </a:lnTo>
                <a:lnTo>
                  <a:pt x="275841" y="627936"/>
                </a:lnTo>
                <a:lnTo>
                  <a:pt x="283746" y="582684"/>
                </a:lnTo>
                <a:lnTo>
                  <a:pt x="296553" y="539320"/>
                </a:lnTo>
                <a:lnTo>
                  <a:pt x="313961" y="498146"/>
                </a:lnTo>
                <a:lnTo>
                  <a:pt x="335669" y="459463"/>
                </a:lnTo>
                <a:lnTo>
                  <a:pt x="361374" y="423572"/>
                </a:lnTo>
                <a:lnTo>
                  <a:pt x="390775" y="390775"/>
                </a:lnTo>
                <a:lnTo>
                  <a:pt x="423572" y="361374"/>
                </a:lnTo>
                <a:lnTo>
                  <a:pt x="459463" y="335669"/>
                </a:lnTo>
                <a:lnTo>
                  <a:pt x="498146" y="313961"/>
                </a:lnTo>
                <a:lnTo>
                  <a:pt x="539320" y="296553"/>
                </a:lnTo>
                <a:lnTo>
                  <a:pt x="582684" y="283746"/>
                </a:lnTo>
                <a:lnTo>
                  <a:pt x="627936" y="275841"/>
                </a:lnTo>
                <a:lnTo>
                  <a:pt x="674776" y="273138"/>
                </a:lnTo>
                <a:lnTo>
                  <a:pt x="1216670" y="273138"/>
                </a:lnTo>
                <a:lnTo>
                  <a:pt x="1197255" y="247733"/>
                </a:lnTo>
                <a:lnTo>
                  <a:pt x="1167576" y="213826"/>
                </a:lnTo>
                <a:lnTo>
                  <a:pt x="1135726" y="181976"/>
                </a:lnTo>
                <a:lnTo>
                  <a:pt x="1101819" y="152296"/>
                </a:lnTo>
                <a:lnTo>
                  <a:pt x="1065970" y="124901"/>
                </a:lnTo>
                <a:lnTo>
                  <a:pt x="1028294" y="99905"/>
                </a:lnTo>
                <a:lnTo>
                  <a:pt x="988903" y="77422"/>
                </a:lnTo>
                <a:lnTo>
                  <a:pt x="947913" y="57567"/>
                </a:lnTo>
                <a:lnTo>
                  <a:pt x="905438" y="40453"/>
                </a:lnTo>
                <a:lnTo>
                  <a:pt x="861591" y="26194"/>
                </a:lnTo>
                <a:lnTo>
                  <a:pt x="816488" y="14905"/>
                </a:lnTo>
                <a:lnTo>
                  <a:pt x="770241" y="6700"/>
                </a:lnTo>
                <a:lnTo>
                  <a:pt x="722966" y="1694"/>
                </a:lnTo>
                <a:lnTo>
                  <a:pt x="674776" y="0"/>
                </a:lnTo>
                <a:close/>
              </a:path>
              <a:path w="1350010" h="1350010">
                <a:moveTo>
                  <a:pt x="1216670" y="273138"/>
                </a:moveTo>
                <a:lnTo>
                  <a:pt x="674776" y="273138"/>
                </a:lnTo>
                <a:lnTo>
                  <a:pt x="721615" y="275841"/>
                </a:lnTo>
                <a:lnTo>
                  <a:pt x="766868" y="283746"/>
                </a:lnTo>
                <a:lnTo>
                  <a:pt x="810232" y="296553"/>
                </a:lnTo>
                <a:lnTo>
                  <a:pt x="851406" y="313961"/>
                </a:lnTo>
                <a:lnTo>
                  <a:pt x="890089" y="335669"/>
                </a:lnTo>
                <a:lnTo>
                  <a:pt x="925980" y="361374"/>
                </a:lnTo>
                <a:lnTo>
                  <a:pt x="958776" y="390775"/>
                </a:lnTo>
                <a:lnTo>
                  <a:pt x="988178" y="423572"/>
                </a:lnTo>
                <a:lnTo>
                  <a:pt x="1013883" y="459463"/>
                </a:lnTo>
                <a:lnTo>
                  <a:pt x="1035590" y="498146"/>
                </a:lnTo>
                <a:lnTo>
                  <a:pt x="1052998" y="539320"/>
                </a:lnTo>
                <a:lnTo>
                  <a:pt x="1065806" y="582684"/>
                </a:lnTo>
                <a:lnTo>
                  <a:pt x="1073711" y="627936"/>
                </a:lnTo>
                <a:lnTo>
                  <a:pt x="1076413" y="674776"/>
                </a:lnTo>
                <a:lnTo>
                  <a:pt x="1073711" y="721615"/>
                </a:lnTo>
                <a:lnTo>
                  <a:pt x="1065806" y="766868"/>
                </a:lnTo>
                <a:lnTo>
                  <a:pt x="1052998" y="810232"/>
                </a:lnTo>
                <a:lnTo>
                  <a:pt x="1035590" y="851406"/>
                </a:lnTo>
                <a:lnTo>
                  <a:pt x="1013883" y="890089"/>
                </a:lnTo>
                <a:lnTo>
                  <a:pt x="988178" y="925980"/>
                </a:lnTo>
                <a:lnTo>
                  <a:pt x="958776" y="958776"/>
                </a:lnTo>
                <a:lnTo>
                  <a:pt x="925980" y="988178"/>
                </a:lnTo>
                <a:lnTo>
                  <a:pt x="890089" y="1013883"/>
                </a:lnTo>
                <a:lnTo>
                  <a:pt x="851406" y="1035590"/>
                </a:lnTo>
                <a:lnTo>
                  <a:pt x="810232" y="1052998"/>
                </a:lnTo>
                <a:lnTo>
                  <a:pt x="766868" y="1065806"/>
                </a:lnTo>
                <a:lnTo>
                  <a:pt x="721615" y="1073711"/>
                </a:lnTo>
                <a:lnTo>
                  <a:pt x="674776" y="1076413"/>
                </a:lnTo>
                <a:lnTo>
                  <a:pt x="1216670" y="1076413"/>
                </a:lnTo>
                <a:lnTo>
                  <a:pt x="1249646" y="1028294"/>
                </a:lnTo>
                <a:lnTo>
                  <a:pt x="1272129" y="988903"/>
                </a:lnTo>
                <a:lnTo>
                  <a:pt x="1291985" y="947913"/>
                </a:lnTo>
                <a:lnTo>
                  <a:pt x="1309099" y="905438"/>
                </a:lnTo>
                <a:lnTo>
                  <a:pt x="1323358" y="861591"/>
                </a:lnTo>
                <a:lnTo>
                  <a:pt x="1334647" y="816488"/>
                </a:lnTo>
                <a:lnTo>
                  <a:pt x="1342851" y="770241"/>
                </a:lnTo>
                <a:lnTo>
                  <a:pt x="1347858" y="722966"/>
                </a:lnTo>
                <a:lnTo>
                  <a:pt x="1349552" y="674776"/>
                </a:lnTo>
                <a:lnTo>
                  <a:pt x="1347858" y="626586"/>
                </a:lnTo>
                <a:lnTo>
                  <a:pt x="1342851" y="579311"/>
                </a:lnTo>
                <a:lnTo>
                  <a:pt x="1334647" y="533064"/>
                </a:lnTo>
                <a:lnTo>
                  <a:pt x="1323358" y="487960"/>
                </a:lnTo>
                <a:lnTo>
                  <a:pt x="1309099" y="444114"/>
                </a:lnTo>
                <a:lnTo>
                  <a:pt x="1291985" y="401638"/>
                </a:lnTo>
                <a:lnTo>
                  <a:pt x="1272129" y="360648"/>
                </a:lnTo>
                <a:lnTo>
                  <a:pt x="1249646" y="321258"/>
                </a:lnTo>
                <a:lnTo>
                  <a:pt x="1224650" y="283581"/>
                </a:lnTo>
                <a:lnTo>
                  <a:pt x="1216670" y="273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9415" y="5207670"/>
            <a:ext cx="930910" cy="930910"/>
          </a:xfrm>
          <a:custGeom>
            <a:avLst/>
            <a:gdLst/>
            <a:ahLst/>
            <a:cxnLst/>
            <a:rect l="l" t="t" r="r" b="b"/>
            <a:pathLst>
              <a:path w="930910" h="930910">
                <a:moveTo>
                  <a:pt x="465239" y="0"/>
                </a:moveTo>
                <a:lnTo>
                  <a:pt x="417670" y="2402"/>
                </a:lnTo>
                <a:lnTo>
                  <a:pt x="371476" y="9452"/>
                </a:lnTo>
                <a:lnTo>
                  <a:pt x="326890" y="20917"/>
                </a:lnTo>
                <a:lnTo>
                  <a:pt x="284146" y="36562"/>
                </a:lnTo>
                <a:lnTo>
                  <a:pt x="243477" y="56154"/>
                </a:lnTo>
                <a:lnTo>
                  <a:pt x="205118" y="79459"/>
                </a:lnTo>
                <a:lnTo>
                  <a:pt x="169303" y="106242"/>
                </a:lnTo>
                <a:lnTo>
                  <a:pt x="136264" y="136271"/>
                </a:lnTo>
                <a:lnTo>
                  <a:pt x="106237" y="169310"/>
                </a:lnTo>
                <a:lnTo>
                  <a:pt x="79455" y="205127"/>
                </a:lnTo>
                <a:lnTo>
                  <a:pt x="56151" y="243487"/>
                </a:lnTo>
                <a:lnTo>
                  <a:pt x="36560" y="284156"/>
                </a:lnTo>
                <a:lnTo>
                  <a:pt x="20916" y="326902"/>
                </a:lnTo>
                <a:lnTo>
                  <a:pt x="9451" y="371488"/>
                </a:lnTo>
                <a:lnTo>
                  <a:pt x="2401" y="417683"/>
                </a:lnTo>
                <a:lnTo>
                  <a:pt x="0" y="465251"/>
                </a:lnTo>
                <a:lnTo>
                  <a:pt x="2401" y="512822"/>
                </a:lnTo>
                <a:lnTo>
                  <a:pt x="9451" y="559018"/>
                </a:lnTo>
                <a:lnTo>
                  <a:pt x="20916" y="603606"/>
                </a:lnTo>
                <a:lnTo>
                  <a:pt x="36560" y="646352"/>
                </a:lnTo>
                <a:lnTo>
                  <a:pt x="56151" y="687021"/>
                </a:lnTo>
                <a:lnTo>
                  <a:pt x="79455" y="725381"/>
                </a:lnTo>
                <a:lnTo>
                  <a:pt x="106237" y="761198"/>
                </a:lnTo>
                <a:lnTo>
                  <a:pt x="136264" y="794237"/>
                </a:lnTo>
                <a:lnTo>
                  <a:pt x="169303" y="824265"/>
                </a:lnTo>
                <a:lnTo>
                  <a:pt x="205118" y="851047"/>
                </a:lnTo>
                <a:lnTo>
                  <a:pt x="243477" y="874351"/>
                </a:lnTo>
                <a:lnTo>
                  <a:pt x="284146" y="893942"/>
                </a:lnTo>
                <a:lnTo>
                  <a:pt x="326890" y="909587"/>
                </a:lnTo>
                <a:lnTo>
                  <a:pt x="371476" y="921051"/>
                </a:lnTo>
                <a:lnTo>
                  <a:pt x="417670" y="928101"/>
                </a:lnTo>
                <a:lnTo>
                  <a:pt x="465239" y="930503"/>
                </a:lnTo>
                <a:lnTo>
                  <a:pt x="512807" y="928101"/>
                </a:lnTo>
                <a:lnTo>
                  <a:pt x="559001" y="921051"/>
                </a:lnTo>
                <a:lnTo>
                  <a:pt x="603587" y="909587"/>
                </a:lnTo>
                <a:lnTo>
                  <a:pt x="646331" y="893942"/>
                </a:lnTo>
                <a:lnTo>
                  <a:pt x="687000" y="874351"/>
                </a:lnTo>
                <a:lnTo>
                  <a:pt x="725359" y="851047"/>
                </a:lnTo>
                <a:lnTo>
                  <a:pt x="761175" y="824265"/>
                </a:lnTo>
                <a:lnTo>
                  <a:pt x="794213" y="794237"/>
                </a:lnTo>
                <a:lnTo>
                  <a:pt x="824240" y="761198"/>
                </a:lnTo>
                <a:lnTo>
                  <a:pt x="851023" y="725381"/>
                </a:lnTo>
                <a:lnTo>
                  <a:pt x="874326" y="687021"/>
                </a:lnTo>
                <a:lnTo>
                  <a:pt x="893917" y="646352"/>
                </a:lnTo>
                <a:lnTo>
                  <a:pt x="909562" y="603606"/>
                </a:lnTo>
                <a:lnTo>
                  <a:pt x="921026" y="559018"/>
                </a:lnTo>
                <a:lnTo>
                  <a:pt x="928076" y="512822"/>
                </a:lnTo>
                <a:lnTo>
                  <a:pt x="930478" y="465251"/>
                </a:lnTo>
                <a:lnTo>
                  <a:pt x="928076" y="417683"/>
                </a:lnTo>
                <a:lnTo>
                  <a:pt x="921026" y="371488"/>
                </a:lnTo>
                <a:lnTo>
                  <a:pt x="909562" y="326902"/>
                </a:lnTo>
                <a:lnTo>
                  <a:pt x="893917" y="284156"/>
                </a:lnTo>
                <a:lnTo>
                  <a:pt x="874326" y="243487"/>
                </a:lnTo>
                <a:lnTo>
                  <a:pt x="851023" y="205127"/>
                </a:lnTo>
                <a:lnTo>
                  <a:pt x="824240" y="169310"/>
                </a:lnTo>
                <a:lnTo>
                  <a:pt x="794213" y="136271"/>
                </a:lnTo>
                <a:lnTo>
                  <a:pt x="761175" y="106242"/>
                </a:lnTo>
                <a:lnTo>
                  <a:pt x="725359" y="79459"/>
                </a:lnTo>
                <a:lnTo>
                  <a:pt x="687000" y="56154"/>
                </a:lnTo>
                <a:lnTo>
                  <a:pt x="646331" y="36562"/>
                </a:lnTo>
                <a:lnTo>
                  <a:pt x="603587" y="20917"/>
                </a:lnTo>
                <a:lnTo>
                  <a:pt x="559001" y="9452"/>
                </a:lnTo>
                <a:lnTo>
                  <a:pt x="512807" y="2402"/>
                </a:lnTo>
                <a:lnTo>
                  <a:pt x="46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13929" y="5500431"/>
            <a:ext cx="861694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5" dirty="0">
                <a:solidFill>
                  <a:srgbClr val="0033A0"/>
                </a:solidFill>
                <a:latin typeface="Verdana"/>
                <a:cs typeface="Verdana"/>
              </a:rPr>
              <a:t>89,9%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10172" y="5048581"/>
            <a:ext cx="2104390" cy="87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Видели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ролик</a:t>
            </a:r>
            <a:r>
              <a:rPr sz="1800" b="1" spc="-7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33A0"/>
                </a:solidFill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33A0"/>
                </a:solidFill>
                <a:latin typeface="Verdana"/>
                <a:cs typeface="Verdana"/>
              </a:rPr>
              <a:t>и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более</a:t>
            </a:r>
            <a:r>
              <a:rPr sz="1800" b="1" spc="-8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раз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700" spc="0" dirty="0">
                <a:latin typeface="Verdana"/>
                <a:cs typeface="Verdana"/>
              </a:rPr>
              <a:t>92 120 </a:t>
            </a:r>
            <a:r>
              <a:rPr sz="1700" dirty="0">
                <a:latin typeface="Verdana"/>
                <a:cs typeface="Verdana"/>
              </a:rPr>
              <a:t>тыс.</a:t>
            </a:r>
            <a:r>
              <a:rPr sz="1700" spc="-4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чел.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17981" y="5048581"/>
            <a:ext cx="2104390" cy="87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Видели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ролик</a:t>
            </a:r>
            <a:r>
              <a:rPr sz="1800" b="1" spc="-7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33A0"/>
                </a:solidFill>
                <a:latin typeface="Verdana"/>
                <a:cs typeface="Verdana"/>
              </a:rPr>
              <a:t>1  и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более</a:t>
            </a:r>
            <a:r>
              <a:rPr sz="1800" b="1" spc="-8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раз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700" spc="0" dirty="0">
                <a:latin typeface="Verdana"/>
                <a:cs typeface="Verdana"/>
              </a:rPr>
              <a:t>105 866 </a:t>
            </a:r>
            <a:r>
              <a:rPr sz="1700" dirty="0">
                <a:latin typeface="Verdana"/>
                <a:cs typeface="Verdana"/>
              </a:rPr>
              <a:t>тыс.</a:t>
            </a:r>
            <a:r>
              <a:rPr sz="1700" spc="-4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чел.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94196" y="4998406"/>
            <a:ext cx="1349375" cy="1349375"/>
          </a:xfrm>
          <a:custGeom>
            <a:avLst/>
            <a:gdLst/>
            <a:ahLst/>
            <a:cxnLst/>
            <a:rect l="l" t="t" r="r" b="b"/>
            <a:pathLst>
              <a:path w="1349375" h="1349375">
                <a:moveTo>
                  <a:pt x="674509" y="0"/>
                </a:moveTo>
                <a:lnTo>
                  <a:pt x="626338" y="1693"/>
                </a:lnTo>
                <a:lnTo>
                  <a:pt x="579080" y="6698"/>
                </a:lnTo>
                <a:lnTo>
                  <a:pt x="532851" y="14900"/>
                </a:lnTo>
                <a:lnTo>
                  <a:pt x="487765" y="26185"/>
                </a:lnTo>
                <a:lnTo>
                  <a:pt x="443935" y="40439"/>
                </a:lnTo>
                <a:lnTo>
                  <a:pt x="401476" y="57547"/>
                </a:lnTo>
                <a:lnTo>
                  <a:pt x="360502" y="77396"/>
                </a:lnTo>
                <a:lnTo>
                  <a:pt x="321128" y="99871"/>
                </a:lnTo>
                <a:lnTo>
                  <a:pt x="283466" y="124858"/>
                </a:lnTo>
                <a:lnTo>
                  <a:pt x="247632" y="152243"/>
                </a:lnTo>
                <a:lnTo>
                  <a:pt x="213739" y="181912"/>
                </a:lnTo>
                <a:lnTo>
                  <a:pt x="181901" y="213750"/>
                </a:lnTo>
                <a:lnTo>
                  <a:pt x="152234" y="247644"/>
                </a:lnTo>
                <a:lnTo>
                  <a:pt x="124850" y="283480"/>
                </a:lnTo>
                <a:lnTo>
                  <a:pt x="99864" y="321142"/>
                </a:lnTo>
                <a:lnTo>
                  <a:pt x="77390" y="360518"/>
                </a:lnTo>
                <a:lnTo>
                  <a:pt x="57543" y="401492"/>
                </a:lnTo>
                <a:lnTo>
                  <a:pt x="40436" y="443951"/>
                </a:lnTo>
                <a:lnTo>
                  <a:pt x="26183" y="487781"/>
                </a:lnTo>
                <a:lnTo>
                  <a:pt x="14899" y="532867"/>
                </a:lnTo>
                <a:lnTo>
                  <a:pt x="6698" y="579095"/>
                </a:lnTo>
                <a:lnTo>
                  <a:pt x="1693" y="626352"/>
                </a:lnTo>
                <a:lnTo>
                  <a:pt x="0" y="674522"/>
                </a:lnTo>
                <a:lnTo>
                  <a:pt x="1693" y="722692"/>
                </a:lnTo>
                <a:lnTo>
                  <a:pt x="6698" y="769948"/>
                </a:lnTo>
                <a:lnTo>
                  <a:pt x="14899" y="816176"/>
                </a:lnTo>
                <a:lnTo>
                  <a:pt x="26183" y="861262"/>
                </a:lnTo>
                <a:lnTo>
                  <a:pt x="40436" y="905091"/>
                </a:lnTo>
                <a:lnTo>
                  <a:pt x="57543" y="947549"/>
                </a:lnTo>
                <a:lnTo>
                  <a:pt x="77390" y="988523"/>
                </a:lnTo>
                <a:lnTo>
                  <a:pt x="99864" y="1027898"/>
                </a:lnTo>
                <a:lnTo>
                  <a:pt x="124850" y="1065560"/>
                </a:lnTo>
                <a:lnTo>
                  <a:pt x="152234" y="1101394"/>
                </a:lnTo>
                <a:lnTo>
                  <a:pt x="181901" y="1135287"/>
                </a:lnTo>
                <a:lnTo>
                  <a:pt x="213739" y="1167125"/>
                </a:lnTo>
                <a:lnTo>
                  <a:pt x="247632" y="1196793"/>
                </a:lnTo>
                <a:lnTo>
                  <a:pt x="283466" y="1224178"/>
                </a:lnTo>
                <a:lnTo>
                  <a:pt x="321128" y="1249164"/>
                </a:lnTo>
                <a:lnTo>
                  <a:pt x="360502" y="1271638"/>
                </a:lnTo>
                <a:lnTo>
                  <a:pt x="401476" y="1291486"/>
                </a:lnTo>
                <a:lnTo>
                  <a:pt x="443935" y="1308594"/>
                </a:lnTo>
                <a:lnTo>
                  <a:pt x="487765" y="1322847"/>
                </a:lnTo>
                <a:lnTo>
                  <a:pt x="532851" y="1334132"/>
                </a:lnTo>
                <a:lnTo>
                  <a:pt x="579080" y="1342333"/>
                </a:lnTo>
                <a:lnTo>
                  <a:pt x="626338" y="1347338"/>
                </a:lnTo>
                <a:lnTo>
                  <a:pt x="674509" y="1349032"/>
                </a:lnTo>
                <a:lnTo>
                  <a:pt x="722679" y="1347338"/>
                </a:lnTo>
                <a:lnTo>
                  <a:pt x="769935" y="1342333"/>
                </a:lnTo>
                <a:lnTo>
                  <a:pt x="816163" y="1334132"/>
                </a:lnTo>
                <a:lnTo>
                  <a:pt x="861248" y="1322847"/>
                </a:lnTo>
                <a:lnTo>
                  <a:pt x="905077" y="1308594"/>
                </a:lnTo>
                <a:lnTo>
                  <a:pt x="947534" y="1291486"/>
                </a:lnTo>
                <a:lnTo>
                  <a:pt x="988508" y="1271638"/>
                </a:lnTo>
                <a:lnTo>
                  <a:pt x="1027882" y="1249164"/>
                </a:lnTo>
                <a:lnTo>
                  <a:pt x="1065543" y="1224178"/>
                </a:lnTo>
                <a:lnTo>
                  <a:pt x="1101376" y="1196793"/>
                </a:lnTo>
                <a:lnTo>
                  <a:pt x="1135269" y="1167125"/>
                </a:lnTo>
                <a:lnTo>
                  <a:pt x="1167106" y="1135287"/>
                </a:lnTo>
                <a:lnTo>
                  <a:pt x="1196773" y="1101394"/>
                </a:lnTo>
                <a:lnTo>
                  <a:pt x="1216183" y="1075994"/>
                </a:lnTo>
                <a:lnTo>
                  <a:pt x="674509" y="1075994"/>
                </a:lnTo>
                <a:lnTo>
                  <a:pt x="627686" y="1073293"/>
                </a:lnTo>
                <a:lnTo>
                  <a:pt x="582450" y="1065391"/>
                </a:lnTo>
                <a:lnTo>
                  <a:pt x="539102" y="1052589"/>
                </a:lnTo>
                <a:lnTo>
                  <a:pt x="497943" y="1035189"/>
                </a:lnTo>
                <a:lnTo>
                  <a:pt x="459274" y="1013490"/>
                </a:lnTo>
                <a:lnTo>
                  <a:pt x="423397" y="987796"/>
                </a:lnTo>
                <a:lnTo>
                  <a:pt x="390613" y="958407"/>
                </a:lnTo>
                <a:lnTo>
                  <a:pt x="361223" y="925623"/>
                </a:lnTo>
                <a:lnTo>
                  <a:pt x="335529" y="889747"/>
                </a:lnTo>
                <a:lnTo>
                  <a:pt x="313830" y="851080"/>
                </a:lnTo>
                <a:lnTo>
                  <a:pt x="296429" y="809923"/>
                </a:lnTo>
                <a:lnTo>
                  <a:pt x="283627" y="766577"/>
                </a:lnTo>
                <a:lnTo>
                  <a:pt x="275725" y="721342"/>
                </a:lnTo>
                <a:lnTo>
                  <a:pt x="273024" y="674522"/>
                </a:lnTo>
                <a:lnTo>
                  <a:pt x="275725" y="627701"/>
                </a:lnTo>
                <a:lnTo>
                  <a:pt x="283627" y="582467"/>
                </a:lnTo>
                <a:lnTo>
                  <a:pt x="296429" y="539119"/>
                </a:lnTo>
                <a:lnTo>
                  <a:pt x="313830" y="497961"/>
                </a:lnTo>
                <a:lnTo>
                  <a:pt x="335529" y="459293"/>
                </a:lnTo>
                <a:lnTo>
                  <a:pt x="361223" y="423415"/>
                </a:lnTo>
                <a:lnTo>
                  <a:pt x="390613" y="390631"/>
                </a:lnTo>
                <a:lnTo>
                  <a:pt x="423397" y="361240"/>
                </a:lnTo>
                <a:lnTo>
                  <a:pt x="459274" y="335544"/>
                </a:lnTo>
                <a:lnTo>
                  <a:pt x="497943" y="313845"/>
                </a:lnTo>
                <a:lnTo>
                  <a:pt x="539102" y="296443"/>
                </a:lnTo>
                <a:lnTo>
                  <a:pt x="582450" y="283641"/>
                </a:lnTo>
                <a:lnTo>
                  <a:pt x="627686" y="275738"/>
                </a:lnTo>
                <a:lnTo>
                  <a:pt x="674509" y="273037"/>
                </a:lnTo>
                <a:lnTo>
                  <a:pt x="1216176" y="273037"/>
                </a:lnTo>
                <a:lnTo>
                  <a:pt x="1196773" y="247644"/>
                </a:lnTo>
                <a:lnTo>
                  <a:pt x="1167106" y="213750"/>
                </a:lnTo>
                <a:lnTo>
                  <a:pt x="1135269" y="181912"/>
                </a:lnTo>
                <a:lnTo>
                  <a:pt x="1101376" y="152243"/>
                </a:lnTo>
                <a:lnTo>
                  <a:pt x="1065543" y="124858"/>
                </a:lnTo>
                <a:lnTo>
                  <a:pt x="1027882" y="99871"/>
                </a:lnTo>
                <a:lnTo>
                  <a:pt x="988508" y="77396"/>
                </a:lnTo>
                <a:lnTo>
                  <a:pt x="947534" y="57547"/>
                </a:lnTo>
                <a:lnTo>
                  <a:pt x="905077" y="40439"/>
                </a:lnTo>
                <a:lnTo>
                  <a:pt x="861248" y="26185"/>
                </a:lnTo>
                <a:lnTo>
                  <a:pt x="816163" y="14900"/>
                </a:lnTo>
                <a:lnTo>
                  <a:pt x="769935" y="6698"/>
                </a:lnTo>
                <a:lnTo>
                  <a:pt x="722679" y="1693"/>
                </a:lnTo>
                <a:lnTo>
                  <a:pt x="674509" y="0"/>
                </a:lnTo>
                <a:close/>
              </a:path>
              <a:path w="1349375" h="1349375">
                <a:moveTo>
                  <a:pt x="1216176" y="273037"/>
                </a:moveTo>
                <a:lnTo>
                  <a:pt x="674509" y="273037"/>
                </a:lnTo>
                <a:lnTo>
                  <a:pt x="721330" y="275738"/>
                </a:lnTo>
                <a:lnTo>
                  <a:pt x="766564" y="283641"/>
                </a:lnTo>
                <a:lnTo>
                  <a:pt x="809910" y="296443"/>
                </a:lnTo>
                <a:lnTo>
                  <a:pt x="851068" y="313845"/>
                </a:lnTo>
                <a:lnTo>
                  <a:pt x="889735" y="335544"/>
                </a:lnTo>
                <a:lnTo>
                  <a:pt x="925611" y="361240"/>
                </a:lnTo>
                <a:lnTo>
                  <a:pt x="958394" y="390631"/>
                </a:lnTo>
                <a:lnTo>
                  <a:pt x="987783" y="423415"/>
                </a:lnTo>
                <a:lnTo>
                  <a:pt x="1013478" y="459293"/>
                </a:lnTo>
                <a:lnTo>
                  <a:pt x="1035176" y="497961"/>
                </a:lnTo>
                <a:lnTo>
                  <a:pt x="1052577" y="539119"/>
                </a:lnTo>
                <a:lnTo>
                  <a:pt x="1065379" y="582467"/>
                </a:lnTo>
                <a:lnTo>
                  <a:pt x="1073281" y="627701"/>
                </a:lnTo>
                <a:lnTo>
                  <a:pt x="1075982" y="674522"/>
                </a:lnTo>
                <a:lnTo>
                  <a:pt x="1073281" y="721342"/>
                </a:lnTo>
                <a:lnTo>
                  <a:pt x="1065379" y="766577"/>
                </a:lnTo>
                <a:lnTo>
                  <a:pt x="1052577" y="809923"/>
                </a:lnTo>
                <a:lnTo>
                  <a:pt x="1035176" y="851080"/>
                </a:lnTo>
                <a:lnTo>
                  <a:pt x="1013478" y="889747"/>
                </a:lnTo>
                <a:lnTo>
                  <a:pt x="987783" y="925623"/>
                </a:lnTo>
                <a:lnTo>
                  <a:pt x="958394" y="958407"/>
                </a:lnTo>
                <a:lnTo>
                  <a:pt x="925611" y="987796"/>
                </a:lnTo>
                <a:lnTo>
                  <a:pt x="889735" y="1013490"/>
                </a:lnTo>
                <a:lnTo>
                  <a:pt x="851068" y="1035189"/>
                </a:lnTo>
                <a:lnTo>
                  <a:pt x="809910" y="1052589"/>
                </a:lnTo>
                <a:lnTo>
                  <a:pt x="766564" y="1065391"/>
                </a:lnTo>
                <a:lnTo>
                  <a:pt x="721330" y="1073293"/>
                </a:lnTo>
                <a:lnTo>
                  <a:pt x="674509" y="1075994"/>
                </a:lnTo>
                <a:lnTo>
                  <a:pt x="1216183" y="1075994"/>
                </a:lnTo>
                <a:lnTo>
                  <a:pt x="1249142" y="1027898"/>
                </a:lnTo>
                <a:lnTo>
                  <a:pt x="1271616" y="988523"/>
                </a:lnTo>
                <a:lnTo>
                  <a:pt x="1291463" y="947549"/>
                </a:lnTo>
                <a:lnTo>
                  <a:pt x="1308570" y="905091"/>
                </a:lnTo>
                <a:lnTo>
                  <a:pt x="1322823" y="861262"/>
                </a:lnTo>
                <a:lnTo>
                  <a:pt x="1334107" y="816176"/>
                </a:lnTo>
                <a:lnTo>
                  <a:pt x="1342308" y="769948"/>
                </a:lnTo>
                <a:lnTo>
                  <a:pt x="1347313" y="722692"/>
                </a:lnTo>
                <a:lnTo>
                  <a:pt x="1349006" y="674522"/>
                </a:lnTo>
                <a:lnTo>
                  <a:pt x="1347313" y="626352"/>
                </a:lnTo>
                <a:lnTo>
                  <a:pt x="1342308" y="579095"/>
                </a:lnTo>
                <a:lnTo>
                  <a:pt x="1334107" y="532867"/>
                </a:lnTo>
                <a:lnTo>
                  <a:pt x="1322823" y="487781"/>
                </a:lnTo>
                <a:lnTo>
                  <a:pt x="1308570" y="443951"/>
                </a:lnTo>
                <a:lnTo>
                  <a:pt x="1291463" y="401492"/>
                </a:lnTo>
                <a:lnTo>
                  <a:pt x="1271616" y="360518"/>
                </a:lnTo>
                <a:lnTo>
                  <a:pt x="1249142" y="321142"/>
                </a:lnTo>
                <a:lnTo>
                  <a:pt x="1224156" y="283480"/>
                </a:lnTo>
                <a:lnTo>
                  <a:pt x="1216176" y="273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03645" y="5207866"/>
            <a:ext cx="930275" cy="930275"/>
          </a:xfrm>
          <a:custGeom>
            <a:avLst/>
            <a:gdLst/>
            <a:ahLst/>
            <a:cxnLst/>
            <a:rect l="l" t="t" r="r" b="b"/>
            <a:pathLst>
              <a:path w="930275" h="930275">
                <a:moveTo>
                  <a:pt x="465061" y="0"/>
                </a:moveTo>
                <a:lnTo>
                  <a:pt x="417509" y="2401"/>
                </a:lnTo>
                <a:lnTo>
                  <a:pt x="371332" y="9448"/>
                </a:lnTo>
                <a:lnTo>
                  <a:pt x="326762" y="20908"/>
                </a:lnTo>
                <a:lnTo>
                  <a:pt x="284033" y="36547"/>
                </a:lnTo>
                <a:lnTo>
                  <a:pt x="243380" y="56130"/>
                </a:lnTo>
                <a:lnTo>
                  <a:pt x="205036" y="79425"/>
                </a:lnTo>
                <a:lnTo>
                  <a:pt x="169234" y="106197"/>
                </a:lnTo>
                <a:lnTo>
                  <a:pt x="136209" y="136213"/>
                </a:lnTo>
                <a:lnTo>
                  <a:pt x="106193" y="169239"/>
                </a:lnTo>
                <a:lnTo>
                  <a:pt x="79422" y="205041"/>
                </a:lnTo>
                <a:lnTo>
                  <a:pt x="56128" y="243386"/>
                </a:lnTo>
                <a:lnTo>
                  <a:pt x="36545" y="284039"/>
                </a:lnTo>
                <a:lnTo>
                  <a:pt x="20907" y="326766"/>
                </a:lnTo>
                <a:lnTo>
                  <a:pt x="9447" y="371335"/>
                </a:lnTo>
                <a:lnTo>
                  <a:pt x="2400" y="417511"/>
                </a:lnTo>
                <a:lnTo>
                  <a:pt x="0" y="465061"/>
                </a:lnTo>
                <a:lnTo>
                  <a:pt x="2400" y="512608"/>
                </a:lnTo>
                <a:lnTo>
                  <a:pt x="9447" y="558783"/>
                </a:lnTo>
                <a:lnTo>
                  <a:pt x="20907" y="603351"/>
                </a:lnTo>
                <a:lnTo>
                  <a:pt x="36545" y="646078"/>
                </a:lnTo>
                <a:lnTo>
                  <a:pt x="56128" y="686730"/>
                </a:lnTo>
                <a:lnTo>
                  <a:pt x="79422" y="725075"/>
                </a:lnTo>
                <a:lnTo>
                  <a:pt x="106193" y="760877"/>
                </a:lnTo>
                <a:lnTo>
                  <a:pt x="136209" y="793903"/>
                </a:lnTo>
                <a:lnTo>
                  <a:pt x="169234" y="823920"/>
                </a:lnTo>
                <a:lnTo>
                  <a:pt x="205036" y="850693"/>
                </a:lnTo>
                <a:lnTo>
                  <a:pt x="243380" y="873989"/>
                </a:lnTo>
                <a:lnTo>
                  <a:pt x="284033" y="893573"/>
                </a:lnTo>
                <a:lnTo>
                  <a:pt x="326762" y="909213"/>
                </a:lnTo>
                <a:lnTo>
                  <a:pt x="371332" y="920673"/>
                </a:lnTo>
                <a:lnTo>
                  <a:pt x="417509" y="927721"/>
                </a:lnTo>
                <a:lnTo>
                  <a:pt x="465061" y="930122"/>
                </a:lnTo>
                <a:lnTo>
                  <a:pt x="512610" y="927721"/>
                </a:lnTo>
                <a:lnTo>
                  <a:pt x="558786" y="920673"/>
                </a:lnTo>
                <a:lnTo>
                  <a:pt x="603354" y="909213"/>
                </a:lnTo>
                <a:lnTo>
                  <a:pt x="646081" y="893573"/>
                </a:lnTo>
                <a:lnTo>
                  <a:pt x="686733" y="873989"/>
                </a:lnTo>
                <a:lnTo>
                  <a:pt x="725076" y="850693"/>
                </a:lnTo>
                <a:lnTo>
                  <a:pt x="760877" y="823920"/>
                </a:lnTo>
                <a:lnTo>
                  <a:pt x="793902" y="793903"/>
                </a:lnTo>
                <a:lnTo>
                  <a:pt x="823917" y="760877"/>
                </a:lnTo>
                <a:lnTo>
                  <a:pt x="850688" y="725075"/>
                </a:lnTo>
                <a:lnTo>
                  <a:pt x="873982" y="686730"/>
                </a:lnTo>
                <a:lnTo>
                  <a:pt x="893564" y="646078"/>
                </a:lnTo>
                <a:lnTo>
                  <a:pt x="909202" y="603351"/>
                </a:lnTo>
                <a:lnTo>
                  <a:pt x="920661" y="558783"/>
                </a:lnTo>
                <a:lnTo>
                  <a:pt x="927708" y="512608"/>
                </a:lnTo>
                <a:lnTo>
                  <a:pt x="930109" y="465061"/>
                </a:lnTo>
                <a:lnTo>
                  <a:pt x="927708" y="417511"/>
                </a:lnTo>
                <a:lnTo>
                  <a:pt x="920661" y="371335"/>
                </a:lnTo>
                <a:lnTo>
                  <a:pt x="909202" y="326766"/>
                </a:lnTo>
                <a:lnTo>
                  <a:pt x="893564" y="284039"/>
                </a:lnTo>
                <a:lnTo>
                  <a:pt x="873982" y="243386"/>
                </a:lnTo>
                <a:lnTo>
                  <a:pt x="850688" y="205041"/>
                </a:lnTo>
                <a:lnTo>
                  <a:pt x="823917" y="169239"/>
                </a:lnTo>
                <a:lnTo>
                  <a:pt x="793902" y="136213"/>
                </a:lnTo>
                <a:lnTo>
                  <a:pt x="760877" y="106197"/>
                </a:lnTo>
                <a:lnTo>
                  <a:pt x="725076" y="79425"/>
                </a:lnTo>
                <a:lnTo>
                  <a:pt x="686733" y="56130"/>
                </a:lnTo>
                <a:lnTo>
                  <a:pt x="646081" y="36547"/>
                </a:lnTo>
                <a:lnTo>
                  <a:pt x="603354" y="20908"/>
                </a:lnTo>
                <a:lnTo>
                  <a:pt x="558786" y="9448"/>
                </a:lnTo>
                <a:lnTo>
                  <a:pt x="512610" y="2401"/>
                </a:lnTo>
                <a:lnTo>
                  <a:pt x="465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37975" y="5500431"/>
            <a:ext cx="861694" cy="29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b="1" spc="-5" dirty="0">
                <a:solidFill>
                  <a:srgbClr val="0033A0"/>
                </a:solidFill>
                <a:latin typeface="Verdana"/>
                <a:cs typeface="Verdana"/>
              </a:rPr>
              <a:t>78,2%</a:t>
            </a:r>
            <a:endParaRPr sz="1750">
              <a:latin typeface="Verdana"/>
              <a:cs typeface="Verdana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1948348286"/>
              </p:ext>
            </p:extLst>
          </p:nvPr>
        </p:nvGraphicFramePr>
        <p:xfrm>
          <a:off x="-369734" y="4385450"/>
          <a:ext cx="4295308" cy="251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2226684227"/>
              </p:ext>
            </p:extLst>
          </p:nvPr>
        </p:nvGraphicFramePr>
        <p:xfrm>
          <a:off x="4435946" y="4385450"/>
          <a:ext cx="4295308" cy="251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267" y="1825373"/>
            <a:ext cx="8497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2231A"/>
                </a:solidFill>
              </a:rPr>
              <a:t>Суммарный охват более 32 </a:t>
            </a:r>
            <a:r>
              <a:rPr sz="2400" spc="-5" dirty="0">
                <a:solidFill>
                  <a:srgbClr val="E2231A"/>
                </a:solidFill>
              </a:rPr>
              <a:t>миллионов</a:t>
            </a:r>
            <a:r>
              <a:rPr sz="2400" spc="-95" dirty="0">
                <a:solidFill>
                  <a:srgbClr val="E2231A"/>
                </a:solidFill>
              </a:rPr>
              <a:t> </a:t>
            </a:r>
            <a:r>
              <a:rPr sz="2400" spc="-5" dirty="0">
                <a:solidFill>
                  <a:srgbClr val="E2231A"/>
                </a:solidFill>
              </a:rPr>
              <a:t>человек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42267" y="6168773"/>
            <a:ext cx="86893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solidFill>
                  <a:srgbClr val="E2231A"/>
                </a:solidFill>
                <a:latin typeface="Verdana"/>
                <a:cs typeface="Verdana"/>
              </a:rPr>
              <a:t>Ведется работа по присвоению Дню </a:t>
            </a:r>
            <a:r>
              <a:rPr sz="1900" dirty="0">
                <a:solidFill>
                  <a:srgbClr val="E2231A"/>
                </a:solidFill>
                <a:latin typeface="Verdana"/>
                <a:cs typeface="Verdana"/>
              </a:rPr>
              <a:t>качества </a:t>
            </a:r>
            <a:r>
              <a:rPr sz="1900" spc="-5" dirty="0">
                <a:solidFill>
                  <a:srgbClr val="E2231A"/>
                </a:solidFill>
                <a:latin typeface="Verdana"/>
                <a:cs typeface="Verdana"/>
              </a:rPr>
              <a:t>официального</a:t>
            </a:r>
            <a:r>
              <a:rPr sz="1900" spc="2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E2231A"/>
                </a:solidFill>
                <a:latin typeface="Verdana"/>
                <a:cs typeface="Verdana"/>
              </a:rPr>
              <a:t>статуса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9383" y="571191"/>
            <a:ext cx="263715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День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качества /</a:t>
            </a:r>
            <a:r>
              <a:rPr sz="1800" b="1" spc="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20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4678" y="2884137"/>
            <a:ext cx="520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более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5112" y="2215789"/>
            <a:ext cx="1034415" cy="242379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6050" b="1" spc="-590" dirty="0">
                <a:solidFill>
                  <a:srgbClr val="0033A0"/>
                </a:solidFill>
                <a:latin typeface="Verdana"/>
                <a:cs typeface="Verdana"/>
              </a:rPr>
              <a:t>50</a:t>
            </a:r>
            <a:endParaRPr sz="6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6050" b="1" spc="-590" dirty="0">
                <a:solidFill>
                  <a:srgbClr val="0033A0"/>
                </a:solidFill>
                <a:latin typeface="Verdana"/>
                <a:cs typeface="Verdana"/>
              </a:rPr>
              <a:t>30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4678" y="4083022"/>
            <a:ext cx="520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более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3054" y="4963959"/>
            <a:ext cx="1506855" cy="953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50" b="1" spc="-590" dirty="0">
                <a:solidFill>
                  <a:srgbClr val="0033A0"/>
                </a:solidFill>
                <a:latin typeface="Verdana"/>
                <a:cs typeface="Verdana"/>
              </a:rPr>
              <a:t>120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9078" y="5360637"/>
            <a:ext cx="520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более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4778" y="2884137"/>
            <a:ext cx="520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более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9378" y="4083022"/>
            <a:ext cx="520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более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5211" y="2215789"/>
            <a:ext cx="1034415" cy="370141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6050" b="1" spc="-590" dirty="0">
                <a:solidFill>
                  <a:srgbClr val="0033A0"/>
                </a:solidFill>
                <a:latin typeface="Verdana"/>
                <a:cs typeface="Verdana"/>
              </a:rPr>
              <a:t>50</a:t>
            </a:r>
            <a:endParaRPr sz="6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6050" b="1" spc="-590" dirty="0">
                <a:solidFill>
                  <a:srgbClr val="0033A0"/>
                </a:solidFill>
                <a:latin typeface="Verdana"/>
                <a:cs typeface="Verdana"/>
              </a:rPr>
              <a:t>40</a:t>
            </a:r>
            <a:endParaRPr sz="6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95"/>
              </a:spcBef>
            </a:pPr>
            <a:r>
              <a:rPr sz="6050" b="1" spc="-590" dirty="0">
                <a:solidFill>
                  <a:srgbClr val="0033A0"/>
                </a:solidFill>
                <a:latin typeface="Verdana"/>
                <a:cs typeface="Verdana"/>
              </a:rPr>
              <a:t>36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12078" y="5360637"/>
            <a:ext cx="520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latin typeface="Verdana"/>
                <a:cs typeface="Verdana"/>
              </a:rPr>
              <a:t>более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9008" y="2670701"/>
            <a:ext cx="13277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публикаций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и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упоминаний  в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СМИ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9008" y="3656246"/>
            <a:ext cx="228346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публикаций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в </a:t>
            </a:r>
            <a:r>
              <a:rPr sz="1400" spc="-5" dirty="0">
                <a:latin typeface="Verdana"/>
                <a:cs typeface="Verdana"/>
              </a:rPr>
              <a:t>социальных сетях  </a:t>
            </a:r>
            <a:r>
              <a:rPr sz="1400" spc="-40" dirty="0">
                <a:latin typeface="Verdana"/>
                <a:cs typeface="Verdana"/>
              </a:rPr>
              <a:t>производителей товаров,  </a:t>
            </a:r>
            <a:r>
              <a:rPr sz="1400" spc="-5" dirty="0">
                <a:latin typeface="Verdana"/>
                <a:cs typeface="Verdana"/>
              </a:rPr>
              <a:t>ритейлеров</a:t>
            </a:r>
            <a:endParaRPr sz="1400">
              <a:latin typeface="Verdana"/>
              <a:cs typeface="Verdana"/>
            </a:endParaRPr>
          </a:p>
          <a:p>
            <a:pPr marL="12700" marR="737235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и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общественных  организаций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9008" y="5147277"/>
            <a:ext cx="16383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тысяч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лайков,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репостов  </a:t>
            </a:r>
            <a:r>
              <a:rPr sz="1400" dirty="0">
                <a:latin typeface="Verdana"/>
                <a:cs typeface="Verdana"/>
              </a:rPr>
              <a:t>и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комментариев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9184" y="2777381"/>
            <a:ext cx="2172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тысяч просмотров  </a:t>
            </a:r>
            <a:r>
              <a:rPr sz="1400" dirty="0">
                <a:latin typeface="Verdana"/>
                <a:cs typeface="Verdana"/>
              </a:rPr>
              <a:t>анимационного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ролика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9184" y="4082966"/>
            <a:ext cx="2225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тысяч посещений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сайта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49184" y="5253957"/>
            <a:ext cx="2365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миллионов показов  рекламы </a:t>
            </a:r>
            <a:r>
              <a:rPr sz="1400" dirty="0">
                <a:latin typeface="Verdana"/>
                <a:cs typeface="Verdana"/>
              </a:rPr>
              <a:t>в </a:t>
            </a:r>
            <a:r>
              <a:rPr sz="1400" spc="-5" dirty="0">
                <a:latin typeface="Verdana"/>
                <a:cs typeface="Verdana"/>
              </a:rPr>
              <a:t>сети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интернет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3397" y="3495882"/>
            <a:ext cx="64223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marR="22225" indent="-394970">
              <a:lnSpc>
                <a:spcPct val="100000"/>
              </a:lnSpc>
              <a:spcBef>
                <a:spcPts val="100"/>
              </a:spcBef>
            </a:pPr>
            <a:r>
              <a:rPr sz="4800" b="1" spc="-210" dirty="0">
                <a:solidFill>
                  <a:srgbClr val="0033A0"/>
                </a:solidFill>
                <a:latin typeface="Verdana"/>
                <a:cs typeface="Verdana"/>
              </a:rPr>
              <a:t>УРОВЕНЬ</a:t>
            </a:r>
            <a:r>
              <a:rPr sz="4800" b="1" spc="-55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4800" b="1" spc="-245" dirty="0">
                <a:solidFill>
                  <a:srgbClr val="0033A0"/>
                </a:solidFill>
                <a:latin typeface="Verdana"/>
                <a:cs typeface="Verdana"/>
              </a:rPr>
              <a:t>ДОВЕРИЯ  </a:t>
            </a:r>
            <a:r>
              <a:rPr sz="4800" b="1" dirty="0">
                <a:solidFill>
                  <a:srgbClr val="0033A0"/>
                </a:solidFill>
                <a:latin typeface="Verdana"/>
                <a:cs typeface="Verdana"/>
              </a:rPr>
              <a:t>И</a:t>
            </a:r>
            <a:r>
              <a:rPr sz="4800" b="1" spc="-58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4800" b="1" spc="-240" dirty="0">
                <a:solidFill>
                  <a:srgbClr val="0033A0"/>
                </a:solidFill>
                <a:latin typeface="Verdana"/>
                <a:cs typeface="Verdana"/>
              </a:rPr>
              <a:t>УЗНАВАЕМОСТИ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4238" y="980944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7" y="1787286"/>
            <a:ext cx="3921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Бренд</a:t>
            </a:r>
            <a:r>
              <a:rPr sz="2400" b="1" spc="-10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«Роскачество»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0949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Знание и уровень </a:t>
            </a:r>
            <a:r>
              <a:rPr spc="-15" dirty="0"/>
              <a:t>доверия </a:t>
            </a:r>
            <a:r>
              <a:rPr spc="-10" dirty="0"/>
              <a:t>/</a:t>
            </a:r>
            <a:r>
              <a:rPr spc="75" dirty="0"/>
              <a:t> </a:t>
            </a:r>
            <a:r>
              <a:rPr spc="-10" dirty="0"/>
              <a:t>21</a:t>
            </a:r>
          </a:p>
        </p:txBody>
      </p:sp>
      <p:sp>
        <p:nvSpPr>
          <p:cNvPr id="5" name="object 5"/>
          <p:cNvSpPr/>
          <p:nvPr/>
        </p:nvSpPr>
        <p:spPr>
          <a:xfrm>
            <a:off x="2964238" y="980948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5332" y="2716377"/>
            <a:ext cx="2548255" cy="7366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spc="-5" dirty="0">
                <a:latin typeface="Verdana"/>
                <a:cs typeface="Verdana"/>
              </a:rPr>
              <a:t>Спонтанное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знание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700" b="1" dirty="0">
                <a:latin typeface="Verdana"/>
                <a:cs typeface="Verdana"/>
              </a:rPr>
              <a:t>8.3 </a:t>
            </a:r>
            <a:r>
              <a:rPr sz="1700" b="1" spc="-5" dirty="0">
                <a:latin typeface="Verdana"/>
                <a:cs typeface="Verdana"/>
              </a:rPr>
              <a:t>млн. </a:t>
            </a:r>
            <a:r>
              <a:rPr sz="1700" dirty="0">
                <a:latin typeface="Verdana"/>
                <a:cs typeface="Verdana"/>
              </a:rPr>
              <a:t>/ </a:t>
            </a:r>
            <a:r>
              <a:rPr sz="1400" spc="-5" dirty="0">
                <a:latin typeface="Verdana"/>
                <a:cs typeface="Verdana"/>
              </a:rPr>
              <a:t>(+ </a:t>
            </a:r>
            <a:r>
              <a:rPr sz="1400" dirty="0">
                <a:latin typeface="Verdana"/>
                <a:cs typeface="Verdana"/>
              </a:rPr>
              <a:t>5.9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млн.)*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4382" y="6357246"/>
            <a:ext cx="844613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latin typeface="Verdana"/>
                <a:cs typeface="Verdana"/>
              </a:rPr>
              <a:t>Источник: </a:t>
            </a:r>
            <a:r>
              <a:rPr sz="1150" spc="-5" dirty="0">
                <a:latin typeface="Verdana"/>
                <a:cs typeface="Verdana"/>
              </a:rPr>
              <a:t>всероссийский </a:t>
            </a:r>
            <a:r>
              <a:rPr sz="1150" spc="-10" dirty="0">
                <a:latin typeface="Verdana"/>
                <a:cs typeface="Verdana"/>
              </a:rPr>
              <a:t>омнибус Ромир, декабрь 2016 </a:t>
            </a:r>
            <a:r>
              <a:rPr sz="1150" spc="-5" dirty="0">
                <a:latin typeface="Verdana"/>
                <a:cs typeface="Verdana"/>
              </a:rPr>
              <a:t>/ </a:t>
            </a:r>
            <a:r>
              <a:rPr sz="1150" spc="-10" dirty="0">
                <a:latin typeface="Verdana"/>
                <a:cs typeface="Verdana"/>
              </a:rPr>
              <a:t>*по сравнению </a:t>
            </a:r>
            <a:r>
              <a:rPr sz="1150" spc="-5" dirty="0">
                <a:latin typeface="Verdana"/>
                <a:cs typeface="Verdana"/>
              </a:rPr>
              <a:t>с </a:t>
            </a:r>
            <a:r>
              <a:rPr sz="1150" spc="-10" dirty="0">
                <a:latin typeface="Verdana"/>
                <a:cs typeface="Verdana"/>
              </a:rPr>
              <a:t>исследованием Ромир </a:t>
            </a:r>
            <a:r>
              <a:rPr sz="1150" spc="-5" dirty="0">
                <a:latin typeface="Verdana"/>
                <a:cs typeface="Verdana"/>
              </a:rPr>
              <a:t>в </a:t>
            </a:r>
            <a:r>
              <a:rPr sz="1150" spc="-10" dirty="0">
                <a:latin typeface="Verdana"/>
                <a:cs typeface="Verdana"/>
              </a:rPr>
              <a:t>июне</a:t>
            </a:r>
            <a:r>
              <a:rPr sz="1150" spc="100" dirty="0">
                <a:latin typeface="Verdana"/>
                <a:cs typeface="Verdana"/>
              </a:rPr>
              <a:t> </a:t>
            </a:r>
            <a:r>
              <a:rPr sz="1150" spc="-10" dirty="0">
                <a:latin typeface="Verdana"/>
                <a:cs typeface="Verdana"/>
              </a:rPr>
              <a:t>2016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5332" y="4159085"/>
            <a:ext cx="2701290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3905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Уровень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доверия  </a:t>
            </a:r>
            <a:r>
              <a:rPr sz="1700" spc="-5" dirty="0">
                <a:latin typeface="Verdana"/>
                <a:cs typeface="Verdana"/>
              </a:rPr>
              <a:t>среди знающих  </a:t>
            </a:r>
            <a:r>
              <a:rPr sz="1700" dirty="0">
                <a:latin typeface="Verdana"/>
                <a:cs typeface="Verdana"/>
              </a:rPr>
              <a:t>организацию</a:t>
            </a:r>
            <a:endParaRPr sz="1700">
              <a:latin typeface="Verdana"/>
              <a:cs typeface="Verdana"/>
            </a:endParaRPr>
          </a:p>
          <a:p>
            <a:pPr marL="12700" marR="716280">
              <a:lnSpc>
                <a:spcPct val="100000"/>
              </a:lnSpc>
              <a:spcBef>
                <a:spcPts val="980"/>
              </a:spcBef>
            </a:pPr>
            <a:r>
              <a:rPr sz="1000" spc="-5" dirty="0">
                <a:latin typeface="Verdana"/>
                <a:cs typeface="Verdana"/>
              </a:rPr>
              <a:t>(показатель ТОР-2:  Полностью+Скорее</a:t>
            </a:r>
            <a:r>
              <a:rPr sz="1000" spc="-10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доверяю)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700" b="1" dirty="0">
                <a:latin typeface="Verdana"/>
                <a:cs typeface="Verdana"/>
              </a:rPr>
              <a:t>17.7 </a:t>
            </a:r>
            <a:r>
              <a:rPr sz="1700" b="1" spc="-5" dirty="0">
                <a:latin typeface="Verdana"/>
                <a:cs typeface="Verdana"/>
              </a:rPr>
              <a:t>млн. </a:t>
            </a:r>
            <a:r>
              <a:rPr sz="1700" dirty="0">
                <a:latin typeface="Verdana"/>
                <a:cs typeface="Verdana"/>
              </a:rPr>
              <a:t>/ </a:t>
            </a:r>
            <a:r>
              <a:rPr sz="1400" spc="-5" dirty="0">
                <a:latin typeface="Verdana"/>
                <a:cs typeface="Verdana"/>
              </a:rPr>
              <a:t>(+ </a:t>
            </a:r>
            <a:r>
              <a:rPr sz="1400" dirty="0">
                <a:latin typeface="Verdana"/>
                <a:cs typeface="Verdana"/>
              </a:rPr>
              <a:t>3.5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млн.)*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52932" y="2716377"/>
            <a:ext cx="2701290" cy="7366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spc="-5" dirty="0">
                <a:latin typeface="Verdana"/>
                <a:cs typeface="Verdana"/>
              </a:rPr>
              <a:t>Подсказанное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знание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700" b="1" dirty="0">
                <a:latin typeface="Verdana"/>
                <a:cs typeface="Verdana"/>
              </a:rPr>
              <a:t>28.3 </a:t>
            </a:r>
            <a:r>
              <a:rPr sz="1700" b="1" spc="-5" dirty="0">
                <a:latin typeface="Verdana"/>
                <a:cs typeface="Verdana"/>
              </a:rPr>
              <a:t>млн. </a:t>
            </a:r>
            <a:r>
              <a:rPr sz="1700" dirty="0">
                <a:latin typeface="Verdana"/>
                <a:cs typeface="Verdana"/>
              </a:rPr>
              <a:t>/ </a:t>
            </a:r>
            <a:r>
              <a:rPr sz="1400" spc="-5" dirty="0">
                <a:latin typeface="Verdana"/>
                <a:cs typeface="Verdana"/>
              </a:rPr>
              <a:t>(+ </a:t>
            </a:r>
            <a:r>
              <a:rPr sz="1400" dirty="0">
                <a:latin typeface="Verdana"/>
                <a:cs typeface="Verdana"/>
              </a:rPr>
              <a:t>9.4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млн.)*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52932" y="4159085"/>
            <a:ext cx="2701290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3905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Уровень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доверия  </a:t>
            </a:r>
            <a:r>
              <a:rPr sz="1700" spc="-5" dirty="0">
                <a:latin typeface="Verdana"/>
                <a:cs typeface="Verdana"/>
              </a:rPr>
              <a:t>среди </a:t>
            </a:r>
            <a:r>
              <a:rPr sz="1700" dirty="0">
                <a:latin typeface="Verdana"/>
                <a:cs typeface="Verdana"/>
              </a:rPr>
              <a:t>всех  опрошенных</a:t>
            </a:r>
            <a:endParaRPr sz="1700">
              <a:latin typeface="Verdana"/>
              <a:cs typeface="Verdana"/>
            </a:endParaRPr>
          </a:p>
          <a:p>
            <a:pPr marL="12700" marR="716280">
              <a:lnSpc>
                <a:spcPct val="100000"/>
              </a:lnSpc>
              <a:spcBef>
                <a:spcPts val="980"/>
              </a:spcBef>
            </a:pPr>
            <a:r>
              <a:rPr sz="1000" spc="-5" dirty="0">
                <a:latin typeface="Verdana"/>
                <a:cs typeface="Verdana"/>
              </a:rPr>
              <a:t>(показатель ТОР-2:  Полностью+Скорее</a:t>
            </a:r>
            <a:r>
              <a:rPr sz="1000" spc="-10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доверяю)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700" b="1" dirty="0">
                <a:latin typeface="Verdana"/>
                <a:cs typeface="Verdana"/>
              </a:rPr>
              <a:t>17.7 </a:t>
            </a:r>
            <a:r>
              <a:rPr sz="1700" b="1" spc="-5" dirty="0">
                <a:latin typeface="Verdana"/>
                <a:cs typeface="Verdana"/>
              </a:rPr>
              <a:t>млн. </a:t>
            </a:r>
            <a:r>
              <a:rPr sz="1700" dirty="0">
                <a:latin typeface="Verdana"/>
                <a:cs typeface="Verdana"/>
              </a:rPr>
              <a:t>/ </a:t>
            </a:r>
            <a:r>
              <a:rPr sz="1400" spc="-5" dirty="0">
                <a:latin typeface="Verdana"/>
                <a:cs typeface="Verdana"/>
              </a:rPr>
              <a:t>(+ </a:t>
            </a:r>
            <a:r>
              <a:rPr sz="1400" dirty="0">
                <a:latin typeface="Verdana"/>
                <a:cs typeface="Verdana"/>
              </a:rPr>
              <a:t>3.5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млн.)*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4965" y="6302855"/>
            <a:ext cx="448056" cy="335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5169" y="2656218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577" y="0"/>
                </a:moveTo>
                <a:lnTo>
                  <a:pt x="454176" y="2300"/>
                </a:lnTo>
                <a:lnTo>
                  <a:pt x="407077" y="9062"/>
                </a:lnTo>
                <a:lnTo>
                  <a:pt x="361490" y="20074"/>
                </a:lnTo>
                <a:lnTo>
                  <a:pt x="317626" y="35126"/>
                </a:lnTo>
                <a:lnTo>
                  <a:pt x="275695" y="54007"/>
                </a:lnTo>
                <a:lnTo>
                  <a:pt x="235908" y="76506"/>
                </a:lnTo>
                <a:lnTo>
                  <a:pt x="198476" y="102414"/>
                </a:lnTo>
                <a:lnTo>
                  <a:pt x="163609" y="131518"/>
                </a:lnTo>
                <a:lnTo>
                  <a:pt x="131518" y="163609"/>
                </a:lnTo>
                <a:lnTo>
                  <a:pt x="102414" y="198476"/>
                </a:lnTo>
                <a:lnTo>
                  <a:pt x="76506" y="235908"/>
                </a:lnTo>
                <a:lnTo>
                  <a:pt x="54007" y="275695"/>
                </a:lnTo>
                <a:lnTo>
                  <a:pt x="35126" y="317626"/>
                </a:lnTo>
                <a:lnTo>
                  <a:pt x="20074" y="361490"/>
                </a:lnTo>
                <a:lnTo>
                  <a:pt x="9062" y="407077"/>
                </a:lnTo>
                <a:lnTo>
                  <a:pt x="2300" y="454176"/>
                </a:lnTo>
                <a:lnTo>
                  <a:pt x="0" y="502577"/>
                </a:lnTo>
                <a:lnTo>
                  <a:pt x="2318" y="551100"/>
                </a:lnTo>
                <a:lnTo>
                  <a:pt x="9062" y="598080"/>
                </a:lnTo>
                <a:lnTo>
                  <a:pt x="20074" y="643668"/>
                </a:lnTo>
                <a:lnTo>
                  <a:pt x="35126" y="687534"/>
                </a:lnTo>
                <a:lnTo>
                  <a:pt x="54007" y="729466"/>
                </a:lnTo>
                <a:lnTo>
                  <a:pt x="76506" y="769254"/>
                </a:lnTo>
                <a:lnTo>
                  <a:pt x="102414" y="806687"/>
                </a:lnTo>
                <a:lnTo>
                  <a:pt x="131518" y="841555"/>
                </a:lnTo>
                <a:lnTo>
                  <a:pt x="163609" y="873646"/>
                </a:lnTo>
                <a:lnTo>
                  <a:pt x="198476" y="902751"/>
                </a:lnTo>
                <a:lnTo>
                  <a:pt x="235908" y="928659"/>
                </a:lnTo>
                <a:lnTo>
                  <a:pt x="275695" y="951159"/>
                </a:lnTo>
                <a:lnTo>
                  <a:pt x="317626" y="970040"/>
                </a:lnTo>
                <a:lnTo>
                  <a:pt x="361490" y="985092"/>
                </a:lnTo>
                <a:lnTo>
                  <a:pt x="407077" y="996104"/>
                </a:lnTo>
                <a:lnTo>
                  <a:pt x="454176" y="1002866"/>
                </a:lnTo>
                <a:lnTo>
                  <a:pt x="502577" y="1005166"/>
                </a:lnTo>
                <a:lnTo>
                  <a:pt x="550979" y="1002866"/>
                </a:lnTo>
                <a:lnTo>
                  <a:pt x="598080" y="996104"/>
                </a:lnTo>
                <a:lnTo>
                  <a:pt x="643668" y="985092"/>
                </a:lnTo>
                <a:lnTo>
                  <a:pt x="687534" y="970040"/>
                </a:lnTo>
                <a:lnTo>
                  <a:pt x="729466" y="951159"/>
                </a:lnTo>
                <a:lnTo>
                  <a:pt x="769254" y="928659"/>
                </a:lnTo>
                <a:lnTo>
                  <a:pt x="806687" y="902751"/>
                </a:lnTo>
                <a:lnTo>
                  <a:pt x="841555" y="873646"/>
                </a:lnTo>
                <a:lnTo>
                  <a:pt x="873646" y="841555"/>
                </a:lnTo>
                <a:lnTo>
                  <a:pt x="902751" y="806687"/>
                </a:lnTo>
                <a:lnTo>
                  <a:pt x="906185" y="801725"/>
                </a:lnTo>
                <a:lnTo>
                  <a:pt x="502577" y="801725"/>
                </a:lnTo>
                <a:lnTo>
                  <a:pt x="454053" y="797810"/>
                </a:lnTo>
                <a:lnTo>
                  <a:pt x="408023" y="786474"/>
                </a:lnTo>
                <a:lnTo>
                  <a:pt x="365101" y="768335"/>
                </a:lnTo>
                <a:lnTo>
                  <a:pt x="325904" y="744007"/>
                </a:lnTo>
                <a:lnTo>
                  <a:pt x="291047" y="714106"/>
                </a:lnTo>
                <a:lnTo>
                  <a:pt x="261147" y="679249"/>
                </a:lnTo>
                <a:lnTo>
                  <a:pt x="236819" y="640052"/>
                </a:lnTo>
                <a:lnTo>
                  <a:pt x="218679" y="597130"/>
                </a:lnTo>
                <a:lnTo>
                  <a:pt x="207343" y="551100"/>
                </a:lnTo>
                <a:lnTo>
                  <a:pt x="203428" y="502577"/>
                </a:lnTo>
                <a:lnTo>
                  <a:pt x="207343" y="454057"/>
                </a:lnTo>
                <a:lnTo>
                  <a:pt x="218679" y="408029"/>
                </a:lnTo>
                <a:lnTo>
                  <a:pt x="236819" y="365109"/>
                </a:lnTo>
                <a:lnTo>
                  <a:pt x="261147" y="325914"/>
                </a:lnTo>
                <a:lnTo>
                  <a:pt x="291047" y="291058"/>
                </a:lnTo>
                <a:lnTo>
                  <a:pt x="325904" y="261159"/>
                </a:lnTo>
                <a:lnTo>
                  <a:pt x="365101" y="236831"/>
                </a:lnTo>
                <a:lnTo>
                  <a:pt x="408023" y="218692"/>
                </a:lnTo>
                <a:lnTo>
                  <a:pt x="454053" y="207356"/>
                </a:lnTo>
                <a:lnTo>
                  <a:pt x="502577" y="203441"/>
                </a:lnTo>
                <a:lnTo>
                  <a:pt x="906187" y="203441"/>
                </a:lnTo>
                <a:lnTo>
                  <a:pt x="902751" y="198476"/>
                </a:lnTo>
                <a:lnTo>
                  <a:pt x="873646" y="163609"/>
                </a:lnTo>
                <a:lnTo>
                  <a:pt x="841555" y="131518"/>
                </a:lnTo>
                <a:lnTo>
                  <a:pt x="806687" y="102414"/>
                </a:lnTo>
                <a:lnTo>
                  <a:pt x="769254" y="76506"/>
                </a:lnTo>
                <a:lnTo>
                  <a:pt x="729466" y="54007"/>
                </a:lnTo>
                <a:lnTo>
                  <a:pt x="687534" y="35126"/>
                </a:lnTo>
                <a:lnTo>
                  <a:pt x="643668" y="20074"/>
                </a:lnTo>
                <a:lnTo>
                  <a:pt x="598080" y="9062"/>
                </a:lnTo>
                <a:lnTo>
                  <a:pt x="550979" y="2300"/>
                </a:lnTo>
                <a:lnTo>
                  <a:pt x="502577" y="0"/>
                </a:lnTo>
                <a:close/>
              </a:path>
              <a:path w="1005204" h="1005204">
                <a:moveTo>
                  <a:pt x="906187" y="203441"/>
                </a:moveTo>
                <a:lnTo>
                  <a:pt x="502577" y="203441"/>
                </a:lnTo>
                <a:lnTo>
                  <a:pt x="551100" y="207356"/>
                </a:lnTo>
                <a:lnTo>
                  <a:pt x="597130" y="218692"/>
                </a:lnTo>
                <a:lnTo>
                  <a:pt x="640052" y="236831"/>
                </a:lnTo>
                <a:lnTo>
                  <a:pt x="679249" y="261159"/>
                </a:lnTo>
                <a:lnTo>
                  <a:pt x="714106" y="291058"/>
                </a:lnTo>
                <a:lnTo>
                  <a:pt x="744007" y="325914"/>
                </a:lnTo>
                <a:lnTo>
                  <a:pt x="768335" y="365109"/>
                </a:lnTo>
                <a:lnTo>
                  <a:pt x="786474" y="408029"/>
                </a:lnTo>
                <a:lnTo>
                  <a:pt x="797810" y="454057"/>
                </a:lnTo>
                <a:lnTo>
                  <a:pt x="801725" y="502577"/>
                </a:lnTo>
                <a:lnTo>
                  <a:pt x="797810" y="551100"/>
                </a:lnTo>
                <a:lnTo>
                  <a:pt x="786474" y="597130"/>
                </a:lnTo>
                <a:lnTo>
                  <a:pt x="768335" y="640052"/>
                </a:lnTo>
                <a:lnTo>
                  <a:pt x="744007" y="679249"/>
                </a:lnTo>
                <a:lnTo>
                  <a:pt x="714106" y="714106"/>
                </a:lnTo>
                <a:lnTo>
                  <a:pt x="679249" y="744007"/>
                </a:lnTo>
                <a:lnTo>
                  <a:pt x="640052" y="768335"/>
                </a:lnTo>
                <a:lnTo>
                  <a:pt x="597130" y="786474"/>
                </a:lnTo>
                <a:lnTo>
                  <a:pt x="551100" y="797810"/>
                </a:lnTo>
                <a:lnTo>
                  <a:pt x="502577" y="801725"/>
                </a:lnTo>
                <a:lnTo>
                  <a:pt x="906185" y="801725"/>
                </a:lnTo>
                <a:lnTo>
                  <a:pt x="928659" y="769254"/>
                </a:lnTo>
                <a:lnTo>
                  <a:pt x="951159" y="729466"/>
                </a:lnTo>
                <a:lnTo>
                  <a:pt x="970040" y="687534"/>
                </a:lnTo>
                <a:lnTo>
                  <a:pt x="985092" y="643668"/>
                </a:lnTo>
                <a:lnTo>
                  <a:pt x="996104" y="598080"/>
                </a:lnTo>
                <a:lnTo>
                  <a:pt x="1002866" y="550979"/>
                </a:lnTo>
                <a:lnTo>
                  <a:pt x="1005166" y="502577"/>
                </a:lnTo>
                <a:lnTo>
                  <a:pt x="1002849" y="454057"/>
                </a:lnTo>
                <a:lnTo>
                  <a:pt x="996104" y="407077"/>
                </a:lnTo>
                <a:lnTo>
                  <a:pt x="985092" y="361490"/>
                </a:lnTo>
                <a:lnTo>
                  <a:pt x="970040" y="317626"/>
                </a:lnTo>
                <a:lnTo>
                  <a:pt x="951159" y="275695"/>
                </a:lnTo>
                <a:lnTo>
                  <a:pt x="928659" y="235908"/>
                </a:lnTo>
                <a:lnTo>
                  <a:pt x="906187" y="20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1226" y="2812282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346519" y="0"/>
                </a:moveTo>
                <a:lnTo>
                  <a:pt x="299499" y="3163"/>
                </a:lnTo>
                <a:lnTo>
                  <a:pt x="254401" y="12378"/>
                </a:lnTo>
                <a:lnTo>
                  <a:pt x="211638" y="27231"/>
                </a:lnTo>
                <a:lnTo>
                  <a:pt x="171624" y="47310"/>
                </a:lnTo>
                <a:lnTo>
                  <a:pt x="134772" y="72202"/>
                </a:lnTo>
                <a:lnTo>
                  <a:pt x="101493" y="101493"/>
                </a:lnTo>
                <a:lnTo>
                  <a:pt x="72202" y="134772"/>
                </a:lnTo>
                <a:lnTo>
                  <a:pt x="47310" y="171624"/>
                </a:lnTo>
                <a:lnTo>
                  <a:pt x="27231" y="211638"/>
                </a:lnTo>
                <a:lnTo>
                  <a:pt x="12378" y="254401"/>
                </a:lnTo>
                <a:lnTo>
                  <a:pt x="3163" y="299499"/>
                </a:lnTo>
                <a:lnTo>
                  <a:pt x="0" y="346519"/>
                </a:lnTo>
                <a:lnTo>
                  <a:pt x="3163" y="393539"/>
                </a:lnTo>
                <a:lnTo>
                  <a:pt x="12378" y="438637"/>
                </a:lnTo>
                <a:lnTo>
                  <a:pt x="27231" y="481400"/>
                </a:lnTo>
                <a:lnTo>
                  <a:pt x="47310" y="521414"/>
                </a:lnTo>
                <a:lnTo>
                  <a:pt x="72202" y="558266"/>
                </a:lnTo>
                <a:lnTo>
                  <a:pt x="101493" y="591545"/>
                </a:lnTo>
                <a:lnTo>
                  <a:pt x="134772" y="620836"/>
                </a:lnTo>
                <a:lnTo>
                  <a:pt x="171624" y="645728"/>
                </a:lnTo>
                <a:lnTo>
                  <a:pt x="211638" y="665807"/>
                </a:lnTo>
                <a:lnTo>
                  <a:pt x="254401" y="680660"/>
                </a:lnTo>
                <a:lnTo>
                  <a:pt x="299499" y="689875"/>
                </a:lnTo>
                <a:lnTo>
                  <a:pt x="346519" y="693038"/>
                </a:lnTo>
                <a:lnTo>
                  <a:pt x="393539" y="689875"/>
                </a:lnTo>
                <a:lnTo>
                  <a:pt x="438637" y="680660"/>
                </a:lnTo>
                <a:lnTo>
                  <a:pt x="481400" y="665807"/>
                </a:lnTo>
                <a:lnTo>
                  <a:pt x="521414" y="645728"/>
                </a:lnTo>
                <a:lnTo>
                  <a:pt x="558266" y="620836"/>
                </a:lnTo>
                <a:lnTo>
                  <a:pt x="591545" y="591545"/>
                </a:lnTo>
                <a:lnTo>
                  <a:pt x="620836" y="558266"/>
                </a:lnTo>
                <a:lnTo>
                  <a:pt x="645728" y="521414"/>
                </a:lnTo>
                <a:lnTo>
                  <a:pt x="665807" y="481400"/>
                </a:lnTo>
                <a:lnTo>
                  <a:pt x="680660" y="438637"/>
                </a:lnTo>
                <a:lnTo>
                  <a:pt x="689875" y="393539"/>
                </a:lnTo>
                <a:lnTo>
                  <a:pt x="693039" y="346519"/>
                </a:lnTo>
                <a:lnTo>
                  <a:pt x="689875" y="299499"/>
                </a:lnTo>
                <a:lnTo>
                  <a:pt x="680660" y="254401"/>
                </a:lnTo>
                <a:lnTo>
                  <a:pt x="665807" y="211638"/>
                </a:lnTo>
                <a:lnTo>
                  <a:pt x="645728" y="171624"/>
                </a:lnTo>
                <a:lnTo>
                  <a:pt x="620836" y="134772"/>
                </a:lnTo>
                <a:lnTo>
                  <a:pt x="591545" y="101493"/>
                </a:lnTo>
                <a:lnTo>
                  <a:pt x="558266" y="72202"/>
                </a:lnTo>
                <a:lnTo>
                  <a:pt x="521414" y="47310"/>
                </a:lnTo>
                <a:lnTo>
                  <a:pt x="481400" y="27231"/>
                </a:lnTo>
                <a:lnTo>
                  <a:pt x="438637" y="12378"/>
                </a:lnTo>
                <a:lnTo>
                  <a:pt x="393539" y="3163"/>
                </a:lnTo>
                <a:lnTo>
                  <a:pt x="346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64056" y="3000175"/>
            <a:ext cx="427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2231A"/>
                </a:solidFill>
                <a:latin typeface="Verdana"/>
                <a:cs typeface="Verdana"/>
              </a:rPr>
              <a:t>7%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75169" y="4489247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577" y="0"/>
                </a:moveTo>
                <a:lnTo>
                  <a:pt x="454176" y="2300"/>
                </a:lnTo>
                <a:lnTo>
                  <a:pt x="407077" y="9062"/>
                </a:lnTo>
                <a:lnTo>
                  <a:pt x="361490" y="20074"/>
                </a:lnTo>
                <a:lnTo>
                  <a:pt x="317626" y="35126"/>
                </a:lnTo>
                <a:lnTo>
                  <a:pt x="275695" y="54007"/>
                </a:lnTo>
                <a:lnTo>
                  <a:pt x="235908" y="76506"/>
                </a:lnTo>
                <a:lnTo>
                  <a:pt x="198476" y="102414"/>
                </a:lnTo>
                <a:lnTo>
                  <a:pt x="163609" y="131518"/>
                </a:lnTo>
                <a:lnTo>
                  <a:pt x="131518" y="163609"/>
                </a:lnTo>
                <a:lnTo>
                  <a:pt x="102414" y="198476"/>
                </a:lnTo>
                <a:lnTo>
                  <a:pt x="76506" y="235908"/>
                </a:lnTo>
                <a:lnTo>
                  <a:pt x="54007" y="275695"/>
                </a:lnTo>
                <a:lnTo>
                  <a:pt x="35126" y="317626"/>
                </a:lnTo>
                <a:lnTo>
                  <a:pt x="20074" y="361490"/>
                </a:lnTo>
                <a:lnTo>
                  <a:pt x="9062" y="407077"/>
                </a:lnTo>
                <a:lnTo>
                  <a:pt x="2300" y="454176"/>
                </a:lnTo>
                <a:lnTo>
                  <a:pt x="0" y="502577"/>
                </a:lnTo>
                <a:lnTo>
                  <a:pt x="2318" y="551103"/>
                </a:lnTo>
                <a:lnTo>
                  <a:pt x="9062" y="598084"/>
                </a:lnTo>
                <a:lnTo>
                  <a:pt x="20074" y="643674"/>
                </a:lnTo>
                <a:lnTo>
                  <a:pt x="35126" y="687541"/>
                </a:lnTo>
                <a:lnTo>
                  <a:pt x="54007" y="729474"/>
                </a:lnTo>
                <a:lnTo>
                  <a:pt x="76506" y="769263"/>
                </a:lnTo>
                <a:lnTo>
                  <a:pt x="102414" y="806697"/>
                </a:lnTo>
                <a:lnTo>
                  <a:pt x="131518" y="841566"/>
                </a:lnTo>
                <a:lnTo>
                  <a:pt x="163609" y="873658"/>
                </a:lnTo>
                <a:lnTo>
                  <a:pt x="198476" y="902763"/>
                </a:lnTo>
                <a:lnTo>
                  <a:pt x="235908" y="928671"/>
                </a:lnTo>
                <a:lnTo>
                  <a:pt x="275695" y="951171"/>
                </a:lnTo>
                <a:lnTo>
                  <a:pt x="317626" y="970052"/>
                </a:lnTo>
                <a:lnTo>
                  <a:pt x="361490" y="985104"/>
                </a:lnTo>
                <a:lnTo>
                  <a:pt x="407077" y="996117"/>
                </a:lnTo>
                <a:lnTo>
                  <a:pt x="454176" y="1002878"/>
                </a:lnTo>
                <a:lnTo>
                  <a:pt x="502577" y="1005179"/>
                </a:lnTo>
                <a:lnTo>
                  <a:pt x="550979" y="1002878"/>
                </a:lnTo>
                <a:lnTo>
                  <a:pt x="598080" y="996117"/>
                </a:lnTo>
                <a:lnTo>
                  <a:pt x="643668" y="985104"/>
                </a:lnTo>
                <a:lnTo>
                  <a:pt x="687534" y="970052"/>
                </a:lnTo>
                <a:lnTo>
                  <a:pt x="729466" y="951171"/>
                </a:lnTo>
                <a:lnTo>
                  <a:pt x="769254" y="928671"/>
                </a:lnTo>
                <a:lnTo>
                  <a:pt x="806687" y="902763"/>
                </a:lnTo>
                <a:lnTo>
                  <a:pt x="841555" y="873658"/>
                </a:lnTo>
                <a:lnTo>
                  <a:pt x="873646" y="841566"/>
                </a:lnTo>
                <a:lnTo>
                  <a:pt x="902751" y="806697"/>
                </a:lnTo>
                <a:lnTo>
                  <a:pt x="906184" y="801738"/>
                </a:lnTo>
                <a:lnTo>
                  <a:pt x="502577" y="801738"/>
                </a:lnTo>
                <a:lnTo>
                  <a:pt x="454053" y="797822"/>
                </a:lnTo>
                <a:lnTo>
                  <a:pt x="408023" y="786487"/>
                </a:lnTo>
                <a:lnTo>
                  <a:pt x="365101" y="768347"/>
                </a:lnTo>
                <a:lnTo>
                  <a:pt x="325904" y="744018"/>
                </a:lnTo>
                <a:lnTo>
                  <a:pt x="291047" y="714117"/>
                </a:lnTo>
                <a:lnTo>
                  <a:pt x="261147" y="679259"/>
                </a:lnTo>
                <a:lnTo>
                  <a:pt x="236819" y="640061"/>
                </a:lnTo>
                <a:lnTo>
                  <a:pt x="218679" y="597137"/>
                </a:lnTo>
                <a:lnTo>
                  <a:pt x="207343" y="551103"/>
                </a:lnTo>
                <a:lnTo>
                  <a:pt x="203428" y="502577"/>
                </a:lnTo>
                <a:lnTo>
                  <a:pt x="207343" y="454057"/>
                </a:lnTo>
                <a:lnTo>
                  <a:pt x="218679" y="408029"/>
                </a:lnTo>
                <a:lnTo>
                  <a:pt x="236819" y="365109"/>
                </a:lnTo>
                <a:lnTo>
                  <a:pt x="261147" y="325914"/>
                </a:lnTo>
                <a:lnTo>
                  <a:pt x="291047" y="291058"/>
                </a:lnTo>
                <a:lnTo>
                  <a:pt x="325904" y="261159"/>
                </a:lnTo>
                <a:lnTo>
                  <a:pt x="365101" y="236831"/>
                </a:lnTo>
                <a:lnTo>
                  <a:pt x="408023" y="218692"/>
                </a:lnTo>
                <a:lnTo>
                  <a:pt x="454053" y="207356"/>
                </a:lnTo>
                <a:lnTo>
                  <a:pt x="502577" y="203441"/>
                </a:lnTo>
                <a:lnTo>
                  <a:pt x="906187" y="203441"/>
                </a:lnTo>
                <a:lnTo>
                  <a:pt x="902751" y="198476"/>
                </a:lnTo>
                <a:lnTo>
                  <a:pt x="873646" y="163609"/>
                </a:lnTo>
                <a:lnTo>
                  <a:pt x="841555" y="131518"/>
                </a:lnTo>
                <a:lnTo>
                  <a:pt x="806687" y="102414"/>
                </a:lnTo>
                <a:lnTo>
                  <a:pt x="769254" y="76506"/>
                </a:lnTo>
                <a:lnTo>
                  <a:pt x="729466" y="54007"/>
                </a:lnTo>
                <a:lnTo>
                  <a:pt x="687534" y="35126"/>
                </a:lnTo>
                <a:lnTo>
                  <a:pt x="643668" y="20074"/>
                </a:lnTo>
                <a:lnTo>
                  <a:pt x="598080" y="9062"/>
                </a:lnTo>
                <a:lnTo>
                  <a:pt x="550979" y="2300"/>
                </a:lnTo>
                <a:lnTo>
                  <a:pt x="502577" y="0"/>
                </a:lnTo>
                <a:close/>
              </a:path>
              <a:path w="1005204" h="1005204">
                <a:moveTo>
                  <a:pt x="906187" y="203441"/>
                </a:moveTo>
                <a:lnTo>
                  <a:pt x="502577" y="203441"/>
                </a:lnTo>
                <a:lnTo>
                  <a:pt x="551100" y="207356"/>
                </a:lnTo>
                <a:lnTo>
                  <a:pt x="597130" y="218692"/>
                </a:lnTo>
                <a:lnTo>
                  <a:pt x="640052" y="236831"/>
                </a:lnTo>
                <a:lnTo>
                  <a:pt x="679249" y="261159"/>
                </a:lnTo>
                <a:lnTo>
                  <a:pt x="714106" y="291058"/>
                </a:lnTo>
                <a:lnTo>
                  <a:pt x="744007" y="325914"/>
                </a:lnTo>
                <a:lnTo>
                  <a:pt x="768335" y="365109"/>
                </a:lnTo>
                <a:lnTo>
                  <a:pt x="786474" y="408029"/>
                </a:lnTo>
                <a:lnTo>
                  <a:pt x="797810" y="454057"/>
                </a:lnTo>
                <a:lnTo>
                  <a:pt x="801725" y="502577"/>
                </a:lnTo>
                <a:lnTo>
                  <a:pt x="797810" y="551103"/>
                </a:lnTo>
                <a:lnTo>
                  <a:pt x="786474" y="597137"/>
                </a:lnTo>
                <a:lnTo>
                  <a:pt x="768335" y="640061"/>
                </a:lnTo>
                <a:lnTo>
                  <a:pt x="744007" y="679259"/>
                </a:lnTo>
                <a:lnTo>
                  <a:pt x="714106" y="714117"/>
                </a:lnTo>
                <a:lnTo>
                  <a:pt x="679249" y="744018"/>
                </a:lnTo>
                <a:lnTo>
                  <a:pt x="640052" y="768347"/>
                </a:lnTo>
                <a:lnTo>
                  <a:pt x="597130" y="786487"/>
                </a:lnTo>
                <a:lnTo>
                  <a:pt x="551100" y="797822"/>
                </a:lnTo>
                <a:lnTo>
                  <a:pt x="502577" y="801738"/>
                </a:lnTo>
                <a:lnTo>
                  <a:pt x="906184" y="801738"/>
                </a:lnTo>
                <a:lnTo>
                  <a:pt x="928659" y="769263"/>
                </a:lnTo>
                <a:lnTo>
                  <a:pt x="951159" y="729474"/>
                </a:lnTo>
                <a:lnTo>
                  <a:pt x="970040" y="687541"/>
                </a:lnTo>
                <a:lnTo>
                  <a:pt x="985092" y="643674"/>
                </a:lnTo>
                <a:lnTo>
                  <a:pt x="996104" y="598084"/>
                </a:lnTo>
                <a:lnTo>
                  <a:pt x="1002866" y="550981"/>
                </a:lnTo>
                <a:lnTo>
                  <a:pt x="1005166" y="502577"/>
                </a:lnTo>
                <a:lnTo>
                  <a:pt x="1002849" y="454057"/>
                </a:lnTo>
                <a:lnTo>
                  <a:pt x="996104" y="407077"/>
                </a:lnTo>
                <a:lnTo>
                  <a:pt x="985092" y="361490"/>
                </a:lnTo>
                <a:lnTo>
                  <a:pt x="970040" y="317626"/>
                </a:lnTo>
                <a:lnTo>
                  <a:pt x="951159" y="275695"/>
                </a:lnTo>
                <a:lnTo>
                  <a:pt x="928659" y="235908"/>
                </a:lnTo>
                <a:lnTo>
                  <a:pt x="906187" y="20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31226" y="4645323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346519" y="0"/>
                </a:moveTo>
                <a:lnTo>
                  <a:pt x="299499" y="3163"/>
                </a:lnTo>
                <a:lnTo>
                  <a:pt x="254401" y="12377"/>
                </a:lnTo>
                <a:lnTo>
                  <a:pt x="211638" y="27229"/>
                </a:lnTo>
                <a:lnTo>
                  <a:pt x="171624" y="47307"/>
                </a:lnTo>
                <a:lnTo>
                  <a:pt x="134772" y="72197"/>
                </a:lnTo>
                <a:lnTo>
                  <a:pt x="101493" y="101487"/>
                </a:lnTo>
                <a:lnTo>
                  <a:pt x="72202" y="134764"/>
                </a:lnTo>
                <a:lnTo>
                  <a:pt x="47310" y="171615"/>
                </a:lnTo>
                <a:lnTo>
                  <a:pt x="27231" y="211628"/>
                </a:lnTo>
                <a:lnTo>
                  <a:pt x="12378" y="254389"/>
                </a:lnTo>
                <a:lnTo>
                  <a:pt x="3163" y="299486"/>
                </a:lnTo>
                <a:lnTo>
                  <a:pt x="0" y="346506"/>
                </a:lnTo>
                <a:lnTo>
                  <a:pt x="3163" y="393527"/>
                </a:lnTo>
                <a:lnTo>
                  <a:pt x="12378" y="438625"/>
                </a:lnTo>
                <a:lnTo>
                  <a:pt x="27231" y="481387"/>
                </a:lnTo>
                <a:lnTo>
                  <a:pt x="47310" y="521401"/>
                </a:lnTo>
                <a:lnTo>
                  <a:pt x="72202" y="558254"/>
                </a:lnTo>
                <a:lnTo>
                  <a:pt x="101493" y="591532"/>
                </a:lnTo>
                <a:lnTo>
                  <a:pt x="134772" y="620824"/>
                </a:lnTo>
                <a:lnTo>
                  <a:pt x="171624" y="645715"/>
                </a:lnTo>
                <a:lnTo>
                  <a:pt x="211638" y="665794"/>
                </a:lnTo>
                <a:lnTo>
                  <a:pt x="254401" y="680648"/>
                </a:lnTo>
                <a:lnTo>
                  <a:pt x="299499" y="689862"/>
                </a:lnTo>
                <a:lnTo>
                  <a:pt x="346519" y="693026"/>
                </a:lnTo>
                <a:lnTo>
                  <a:pt x="393539" y="689862"/>
                </a:lnTo>
                <a:lnTo>
                  <a:pt x="438637" y="680648"/>
                </a:lnTo>
                <a:lnTo>
                  <a:pt x="481400" y="665794"/>
                </a:lnTo>
                <a:lnTo>
                  <a:pt x="521414" y="645715"/>
                </a:lnTo>
                <a:lnTo>
                  <a:pt x="558266" y="620824"/>
                </a:lnTo>
                <a:lnTo>
                  <a:pt x="591545" y="591532"/>
                </a:lnTo>
                <a:lnTo>
                  <a:pt x="620836" y="558254"/>
                </a:lnTo>
                <a:lnTo>
                  <a:pt x="645728" y="521401"/>
                </a:lnTo>
                <a:lnTo>
                  <a:pt x="665807" y="481387"/>
                </a:lnTo>
                <a:lnTo>
                  <a:pt x="680660" y="438625"/>
                </a:lnTo>
                <a:lnTo>
                  <a:pt x="689875" y="393527"/>
                </a:lnTo>
                <a:lnTo>
                  <a:pt x="693039" y="346506"/>
                </a:lnTo>
                <a:lnTo>
                  <a:pt x="689875" y="299486"/>
                </a:lnTo>
                <a:lnTo>
                  <a:pt x="680660" y="254389"/>
                </a:lnTo>
                <a:lnTo>
                  <a:pt x="665807" y="211628"/>
                </a:lnTo>
                <a:lnTo>
                  <a:pt x="645728" y="171615"/>
                </a:lnTo>
                <a:lnTo>
                  <a:pt x="620836" y="134764"/>
                </a:lnTo>
                <a:lnTo>
                  <a:pt x="591545" y="101487"/>
                </a:lnTo>
                <a:lnTo>
                  <a:pt x="558266" y="72197"/>
                </a:lnTo>
                <a:lnTo>
                  <a:pt x="521414" y="47307"/>
                </a:lnTo>
                <a:lnTo>
                  <a:pt x="481400" y="27229"/>
                </a:lnTo>
                <a:lnTo>
                  <a:pt x="438637" y="12377"/>
                </a:lnTo>
                <a:lnTo>
                  <a:pt x="393539" y="3163"/>
                </a:lnTo>
                <a:lnTo>
                  <a:pt x="346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91992" y="4833204"/>
            <a:ext cx="572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2231A"/>
                </a:solidFill>
                <a:latin typeface="Verdana"/>
                <a:cs typeface="Verdana"/>
              </a:rPr>
              <a:t>63%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729769" y="2656218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577" y="0"/>
                </a:moveTo>
                <a:lnTo>
                  <a:pt x="454176" y="2300"/>
                </a:lnTo>
                <a:lnTo>
                  <a:pt x="407077" y="9062"/>
                </a:lnTo>
                <a:lnTo>
                  <a:pt x="361490" y="20074"/>
                </a:lnTo>
                <a:lnTo>
                  <a:pt x="317626" y="35126"/>
                </a:lnTo>
                <a:lnTo>
                  <a:pt x="275695" y="54007"/>
                </a:lnTo>
                <a:lnTo>
                  <a:pt x="235908" y="76506"/>
                </a:lnTo>
                <a:lnTo>
                  <a:pt x="198476" y="102414"/>
                </a:lnTo>
                <a:lnTo>
                  <a:pt x="163609" y="131518"/>
                </a:lnTo>
                <a:lnTo>
                  <a:pt x="131518" y="163609"/>
                </a:lnTo>
                <a:lnTo>
                  <a:pt x="102414" y="198476"/>
                </a:lnTo>
                <a:lnTo>
                  <a:pt x="76506" y="235908"/>
                </a:lnTo>
                <a:lnTo>
                  <a:pt x="54007" y="275695"/>
                </a:lnTo>
                <a:lnTo>
                  <a:pt x="35126" y="317626"/>
                </a:lnTo>
                <a:lnTo>
                  <a:pt x="20074" y="361490"/>
                </a:lnTo>
                <a:lnTo>
                  <a:pt x="9062" y="407077"/>
                </a:lnTo>
                <a:lnTo>
                  <a:pt x="2300" y="454176"/>
                </a:lnTo>
                <a:lnTo>
                  <a:pt x="0" y="502577"/>
                </a:lnTo>
                <a:lnTo>
                  <a:pt x="2318" y="551100"/>
                </a:lnTo>
                <a:lnTo>
                  <a:pt x="9062" y="598080"/>
                </a:lnTo>
                <a:lnTo>
                  <a:pt x="20074" y="643668"/>
                </a:lnTo>
                <a:lnTo>
                  <a:pt x="35126" y="687534"/>
                </a:lnTo>
                <a:lnTo>
                  <a:pt x="54007" y="729466"/>
                </a:lnTo>
                <a:lnTo>
                  <a:pt x="76506" y="769254"/>
                </a:lnTo>
                <a:lnTo>
                  <a:pt x="102414" y="806687"/>
                </a:lnTo>
                <a:lnTo>
                  <a:pt x="131518" y="841555"/>
                </a:lnTo>
                <a:lnTo>
                  <a:pt x="163609" y="873646"/>
                </a:lnTo>
                <a:lnTo>
                  <a:pt x="198476" y="902751"/>
                </a:lnTo>
                <a:lnTo>
                  <a:pt x="235908" y="928659"/>
                </a:lnTo>
                <a:lnTo>
                  <a:pt x="275695" y="951159"/>
                </a:lnTo>
                <a:lnTo>
                  <a:pt x="317626" y="970040"/>
                </a:lnTo>
                <a:lnTo>
                  <a:pt x="361490" y="985092"/>
                </a:lnTo>
                <a:lnTo>
                  <a:pt x="407077" y="996104"/>
                </a:lnTo>
                <a:lnTo>
                  <a:pt x="454176" y="1002866"/>
                </a:lnTo>
                <a:lnTo>
                  <a:pt x="502577" y="1005166"/>
                </a:lnTo>
                <a:lnTo>
                  <a:pt x="550979" y="1002866"/>
                </a:lnTo>
                <a:lnTo>
                  <a:pt x="598079" y="996104"/>
                </a:lnTo>
                <a:lnTo>
                  <a:pt x="643667" y="985092"/>
                </a:lnTo>
                <a:lnTo>
                  <a:pt x="687532" y="970040"/>
                </a:lnTo>
                <a:lnTo>
                  <a:pt x="729463" y="951159"/>
                </a:lnTo>
                <a:lnTo>
                  <a:pt x="769250" y="928659"/>
                </a:lnTo>
                <a:lnTo>
                  <a:pt x="806682" y="902751"/>
                </a:lnTo>
                <a:lnTo>
                  <a:pt x="841549" y="873646"/>
                </a:lnTo>
                <a:lnTo>
                  <a:pt x="873639" y="841555"/>
                </a:lnTo>
                <a:lnTo>
                  <a:pt x="902743" y="806687"/>
                </a:lnTo>
                <a:lnTo>
                  <a:pt x="906177" y="801725"/>
                </a:lnTo>
                <a:lnTo>
                  <a:pt x="502577" y="801725"/>
                </a:lnTo>
                <a:lnTo>
                  <a:pt x="454053" y="797810"/>
                </a:lnTo>
                <a:lnTo>
                  <a:pt x="408023" y="786474"/>
                </a:lnTo>
                <a:lnTo>
                  <a:pt x="365101" y="768335"/>
                </a:lnTo>
                <a:lnTo>
                  <a:pt x="325904" y="744007"/>
                </a:lnTo>
                <a:lnTo>
                  <a:pt x="291047" y="714106"/>
                </a:lnTo>
                <a:lnTo>
                  <a:pt x="261147" y="679249"/>
                </a:lnTo>
                <a:lnTo>
                  <a:pt x="236819" y="640052"/>
                </a:lnTo>
                <a:lnTo>
                  <a:pt x="218679" y="597130"/>
                </a:lnTo>
                <a:lnTo>
                  <a:pt x="207343" y="551100"/>
                </a:lnTo>
                <a:lnTo>
                  <a:pt x="203428" y="502577"/>
                </a:lnTo>
                <a:lnTo>
                  <a:pt x="207343" y="454057"/>
                </a:lnTo>
                <a:lnTo>
                  <a:pt x="218679" y="408029"/>
                </a:lnTo>
                <a:lnTo>
                  <a:pt x="236819" y="365109"/>
                </a:lnTo>
                <a:lnTo>
                  <a:pt x="261147" y="325914"/>
                </a:lnTo>
                <a:lnTo>
                  <a:pt x="291047" y="291058"/>
                </a:lnTo>
                <a:lnTo>
                  <a:pt x="325904" y="261159"/>
                </a:lnTo>
                <a:lnTo>
                  <a:pt x="365101" y="236831"/>
                </a:lnTo>
                <a:lnTo>
                  <a:pt x="408023" y="218692"/>
                </a:lnTo>
                <a:lnTo>
                  <a:pt x="454053" y="207356"/>
                </a:lnTo>
                <a:lnTo>
                  <a:pt x="502577" y="203441"/>
                </a:lnTo>
                <a:lnTo>
                  <a:pt x="906179" y="203441"/>
                </a:lnTo>
                <a:lnTo>
                  <a:pt x="902743" y="198476"/>
                </a:lnTo>
                <a:lnTo>
                  <a:pt x="873639" y="163609"/>
                </a:lnTo>
                <a:lnTo>
                  <a:pt x="841549" y="131518"/>
                </a:lnTo>
                <a:lnTo>
                  <a:pt x="806682" y="102414"/>
                </a:lnTo>
                <a:lnTo>
                  <a:pt x="769250" y="76506"/>
                </a:lnTo>
                <a:lnTo>
                  <a:pt x="729463" y="54007"/>
                </a:lnTo>
                <a:lnTo>
                  <a:pt x="687532" y="35126"/>
                </a:lnTo>
                <a:lnTo>
                  <a:pt x="643667" y="20074"/>
                </a:lnTo>
                <a:lnTo>
                  <a:pt x="598079" y="9062"/>
                </a:lnTo>
                <a:lnTo>
                  <a:pt x="550979" y="2300"/>
                </a:lnTo>
                <a:lnTo>
                  <a:pt x="502577" y="0"/>
                </a:lnTo>
                <a:close/>
              </a:path>
              <a:path w="1005204" h="1005204">
                <a:moveTo>
                  <a:pt x="906179" y="203441"/>
                </a:moveTo>
                <a:lnTo>
                  <a:pt x="502577" y="203441"/>
                </a:lnTo>
                <a:lnTo>
                  <a:pt x="551100" y="207356"/>
                </a:lnTo>
                <a:lnTo>
                  <a:pt x="597130" y="218692"/>
                </a:lnTo>
                <a:lnTo>
                  <a:pt x="640052" y="236831"/>
                </a:lnTo>
                <a:lnTo>
                  <a:pt x="679249" y="261159"/>
                </a:lnTo>
                <a:lnTo>
                  <a:pt x="714106" y="291058"/>
                </a:lnTo>
                <a:lnTo>
                  <a:pt x="744007" y="325914"/>
                </a:lnTo>
                <a:lnTo>
                  <a:pt x="768335" y="365109"/>
                </a:lnTo>
                <a:lnTo>
                  <a:pt x="786474" y="408029"/>
                </a:lnTo>
                <a:lnTo>
                  <a:pt x="797810" y="454057"/>
                </a:lnTo>
                <a:lnTo>
                  <a:pt x="801725" y="502577"/>
                </a:lnTo>
                <a:lnTo>
                  <a:pt x="797810" y="551100"/>
                </a:lnTo>
                <a:lnTo>
                  <a:pt x="786474" y="597130"/>
                </a:lnTo>
                <a:lnTo>
                  <a:pt x="768335" y="640052"/>
                </a:lnTo>
                <a:lnTo>
                  <a:pt x="744007" y="679249"/>
                </a:lnTo>
                <a:lnTo>
                  <a:pt x="714106" y="714106"/>
                </a:lnTo>
                <a:lnTo>
                  <a:pt x="679249" y="744007"/>
                </a:lnTo>
                <a:lnTo>
                  <a:pt x="640052" y="768335"/>
                </a:lnTo>
                <a:lnTo>
                  <a:pt x="597130" y="786474"/>
                </a:lnTo>
                <a:lnTo>
                  <a:pt x="551100" y="797810"/>
                </a:lnTo>
                <a:lnTo>
                  <a:pt x="502577" y="801725"/>
                </a:lnTo>
                <a:lnTo>
                  <a:pt x="906177" y="801725"/>
                </a:lnTo>
                <a:lnTo>
                  <a:pt x="928650" y="769254"/>
                </a:lnTo>
                <a:lnTo>
                  <a:pt x="951149" y="729466"/>
                </a:lnTo>
                <a:lnTo>
                  <a:pt x="970029" y="687534"/>
                </a:lnTo>
                <a:lnTo>
                  <a:pt x="985080" y="643668"/>
                </a:lnTo>
                <a:lnTo>
                  <a:pt x="996092" y="598080"/>
                </a:lnTo>
                <a:lnTo>
                  <a:pt x="1002853" y="550979"/>
                </a:lnTo>
                <a:lnTo>
                  <a:pt x="1005154" y="502577"/>
                </a:lnTo>
                <a:lnTo>
                  <a:pt x="1002836" y="454057"/>
                </a:lnTo>
                <a:lnTo>
                  <a:pt x="996092" y="407077"/>
                </a:lnTo>
                <a:lnTo>
                  <a:pt x="985080" y="361490"/>
                </a:lnTo>
                <a:lnTo>
                  <a:pt x="970029" y="317626"/>
                </a:lnTo>
                <a:lnTo>
                  <a:pt x="951149" y="275695"/>
                </a:lnTo>
                <a:lnTo>
                  <a:pt x="928650" y="235908"/>
                </a:lnTo>
                <a:lnTo>
                  <a:pt x="906179" y="20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85826" y="2812282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346519" y="0"/>
                </a:moveTo>
                <a:lnTo>
                  <a:pt x="299499" y="3163"/>
                </a:lnTo>
                <a:lnTo>
                  <a:pt x="254401" y="12378"/>
                </a:lnTo>
                <a:lnTo>
                  <a:pt x="211638" y="27231"/>
                </a:lnTo>
                <a:lnTo>
                  <a:pt x="171624" y="47310"/>
                </a:lnTo>
                <a:lnTo>
                  <a:pt x="134772" y="72202"/>
                </a:lnTo>
                <a:lnTo>
                  <a:pt x="101493" y="101493"/>
                </a:lnTo>
                <a:lnTo>
                  <a:pt x="72202" y="134772"/>
                </a:lnTo>
                <a:lnTo>
                  <a:pt x="47310" y="171624"/>
                </a:lnTo>
                <a:lnTo>
                  <a:pt x="27231" y="211638"/>
                </a:lnTo>
                <a:lnTo>
                  <a:pt x="12378" y="254401"/>
                </a:lnTo>
                <a:lnTo>
                  <a:pt x="3163" y="299499"/>
                </a:lnTo>
                <a:lnTo>
                  <a:pt x="0" y="346519"/>
                </a:lnTo>
                <a:lnTo>
                  <a:pt x="3163" y="393539"/>
                </a:lnTo>
                <a:lnTo>
                  <a:pt x="12378" y="438637"/>
                </a:lnTo>
                <a:lnTo>
                  <a:pt x="27231" y="481400"/>
                </a:lnTo>
                <a:lnTo>
                  <a:pt x="47310" y="521414"/>
                </a:lnTo>
                <a:lnTo>
                  <a:pt x="72202" y="558266"/>
                </a:lnTo>
                <a:lnTo>
                  <a:pt x="101493" y="591545"/>
                </a:lnTo>
                <a:lnTo>
                  <a:pt x="134772" y="620836"/>
                </a:lnTo>
                <a:lnTo>
                  <a:pt x="171624" y="645728"/>
                </a:lnTo>
                <a:lnTo>
                  <a:pt x="211638" y="665807"/>
                </a:lnTo>
                <a:lnTo>
                  <a:pt x="254401" y="680660"/>
                </a:lnTo>
                <a:lnTo>
                  <a:pt x="299499" y="689875"/>
                </a:lnTo>
                <a:lnTo>
                  <a:pt x="346519" y="693038"/>
                </a:lnTo>
                <a:lnTo>
                  <a:pt x="393539" y="689875"/>
                </a:lnTo>
                <a:lnTo>
                  <a:pt x="438637" y="680660"/>
                </a:lnTo>
                <a:lnTo>
                  <a:pt x="481400" y="665807"/>
                </a:lnTo>
                <a:lnTo>
                  <a:pt x="521414" y="645728"/>
                </a:lnTo>
                <a:lnTo>
                  <a:pt x="558266" y="620836"/>
                </a:lnTo>
                <a:lnTo>
                  <a:pt x="591545" y="591545"/>
                </a:lnTo>
                <a:lnTo>
                  <a:pt x="620836" y="558266"/>
                </a:lnTo>
                <a:lnTo>
                  <a:pt x="645728" y="521414"/>
                </a:lnTo>
                <a:lnTo>
                  <a:pt x="665807" y="481400"/>
                </a:lnTo>
                <a:lnTo>
                  <a:pt x="680660" y="438637"/>
                </a:lnTo>
                <a:lnTo>
                  <a:pt x="689875" y="393539"/>
                </a:lnTo>
                <a:lnTo>
                  <a:pt x="693038" y="346519"/>
                </a:lnTo>
                <a:lnTo>
                  <a:pt x="689875" y="299499"/>
                </a:lnTo>
                <a:lnTo>
                  <a:pt x="680660" y="254401"/>
                </a:lnTo>
                <a:lnTo>
                  <a:pt x="665807" y="211638"/>
                </a:lnTo>
                <a:lnTo>
                  <a:pt x="645728" y="171624"/>
                </a:lnTo>
                <a:lnTo>
                  <a:pt x="620836" y="134772"/>
                </a:lnTo>
                <a:lnTo>
                  <a:pt x="591545" y="101493"/>
                </a:lnTo>
                <a:lnTo>
                  <a:pt x="558266" y="72202"/>
                </a:lnTo>
                <a:lnTo>
                  <a:pt x="521414" y="47310"/>
                </a:lnTo>
                <a:lnTo>
                  <a:pt x="481400" y="27231"/>
                </a:lnTo>
                <a:lnTo>
                  <a:pt x="438637" y="12378"/>
                </a:lnTo>
                <a:lnTo>
                  <a:pt x="393539" y="3163"/>
                </a:lnTo>
                <a:lnTo>
                  <a:pt x="346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946592" y="3000175"/>
            <a:ext cx="572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2231A"/>
                </a:solidFill>
                <a:latin typeface="Verdana"/>
                <a:cs typeface="Verdana"/>
              </a:rPr>
              <a:t>24%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729769" y="4489247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577" y="0"/>
                </a:moveTo>
                <a:lnTo>
                  <a:pt x="454176" y="2300"/>
                </a:lnTo>
                <a:lnTo>
                  <a:pt x="407077" y="9062"/>
                </a:lnTo>
                <a:lnTo>
                  <a:pt x="361490" y="20074"/>
                </a:lnTo>
                <a:lnTo>
                  <a:pt x="317626" y="35126"/>
                </a:lnTo>
                <a:lnTo>
                  <a:pt x="275695" y="54007"/>
                </a:lnTo>
                <a:lnTo>
                  <a:pt x="235908" y="76506"/>
                </a:lnTo>
                <a:lnTo>
                  <a:pt x="198476" y="102414"/>
                </a:lnTo>
                <a:lnTo>
                  <a:pt x="163609" y="131518"/>
                </a:lnTo>
                <a:lnTo>
                  <a:pt x="131518" y="163609"/>
                </a:lnTo>
                <a:lnTo>
                  <a:pt x="102414" y="198476"/>
                </a:lnTo>
                <a:lnTo>
                  <a:pt x="76506" y="235908"/>
                </a:lnTo>
                <a:lnTo>
                  <a:pt x="54007" y="275695"/>
                </a:lnTo>
                <a:lnTo>
                  <a:pt x="35126" y="317626"/>
                </a:lnTo>
                <a:lnTo>
                  <a:pt x="20074" y="361490"/>
                </a:lnTo>
                <a:lnTo>
                  <a:pt x="9062" y="407077"/>
                </a:lnTo>
                <a:lnTo>
                  <a:pt x="2300" y="454176"/>
                </a:lnTo>
                <a:lnTo>
                  <a:pt x="0" y="502577"/>
                </a:lnTo>
                <a:lnTo>
                  <a:pt x="2318" y="551103"/>
                </a:lnTo>
                <a:lnTo>
                  <a:pt x="9062" y="598084"/>
                </a:lnTo>
                <a:lnTo>
                  <a:pt x="20074" y="643674"/>
                </a:lnTo>
                <a:lnTo>
                  <a:pt x="35126" y="687541"/>
                </a:lnTo>
                <a:lnTo>
                  <a:pt x="54007" y="729474"/>
                </a:lnTo>
                <a:lnTo>
                  <a:pt x="76506" y="769263"/>
                </a:lnTo>
                <a:lnTo>
                  <a:pt x="102414" y="806697"/>
                </a:lnTo>
                <a:lnTo>
                  <a:pt x="131518" y="841566"/>
                </a:lnTo>
                <a:lnTo>
                  <a:pt x="163609" y="873658"/>
                </a:lnTo>
                <a:lnTo>
                  <a:pt x="198476" y="902763"/>
                </a:lnTo>
                <a:lnTo>
                  <a:pt x="235908" y="928671"/>
                </a:lnTo>
                <a:lnTo>
                  <a:pt x="275695" y="951171"/>
                </a:lnTo>
                <a:lnTo>
                  <a:pt x="317626" y="970052"/>
                </a:lnTo>
                <a:lnTo>
                  <a:pt x="361490" y="985104"/>
                </a:lnTo>
                <a:lnTo>
                  <a:pt x="407077" y="996117"/>
                </a:lnTo>
                <a:lnTo>
                  <a:pt x="454176" y="1002878"/>
                </a:lnTo>
                <a:lnTo>
                  <a:pt x="502577" y="1005179"/>
                </a:lnTo>
                <a:lnTo>
                  <a:pt x="550979" y="1002878"/>
                </a:lnTo>
                <a:lnTo>
                  <a:pt x="598079" y="996117"/>
                </a:lnTo>
                <a:lnTo>
                  <a:pt x="643667" y="985104"/>
                </a:lnTo>
                <a:lnTo>
                  <a:pt x="687532" y="970052"/>
                </a:lnTo>
                <a:lnTo>
                  <a:pt x="729463" y="951171"/>
                </a:lnTo>
                <a:lnTo>
                  <a:pt x="769250" y="928671"/>
                </a:lnTo>
                <a:lnTo>
                  <a:pt x="806682" y="902763"/>
                </a:lnTo>
                <a:lnTo>
                  <a:pt x="841549" y="873658"/>
                </a:lnTo>
                <a:lnTo>
                  <a:pt x="873639" y="841566"/>
                </a:lnTo>
                <a:lnTo>
                  <a:pt x="902743" y="806697"/>
                </a:lnTo>
                <a:lnTo>
                  <a:pt x="906175" y="801738"/>
                </a:lnTo>
                <a:lnTo>
                  <a:pt x="502577" y="801738"/>
                </a:lnTo>
                <a:lnTo>
                  <a:pt x="454053" y="797822"/>
                </a:lnTo>
                <a:lnTo>
                  <a:pt x="408023" y="786487"/>
                </a:lnTo>
                <a:lnTo>
                  <a:pt x="365101" y="768347"/>
                </a:lnTo>
                <a:lnTo>
                  <a:pt x="325904" y="744018"/>
                </a:lnTo>
                <a:lnTo>
                  <a:pt x="291047" y="714117"/>
                </a:lnTo>
                <a:lnTo>
                  <a:pt x="261147" y="679259"/>
                </a:lnTo>
                <a:lnTo>
                  <a:pt x="236819" y="640061"/>
                </a:lnTo>
                <a:lnTo>
                  <a:pt x="218679" y="597137"/>
                </a:lnTo>
                <a:lnTo>
                  <a:pt x="207343" y="551103"/>
                </a:lnTo>
                <a:lnTo>
                  <a:pt x="203428" y="502577"/>
                </a:lnTo>
                <a:lnTo>
                  <a:pt x="207343" y="454057"/>
                </a:lnTo>
                <a:lnTo>
                  <a:pt x="218679" y="408029"/>
                </a:lnTo>
                <a:lnTo>
                  <a:pt x="236819" y="365109"/>
                </a:lnTo>
                <a:lnTo>
                  <a:pt x="261147" y="325914"/>
                </a:lnTo>
                <a:lnTo>
                  <a:pt x="291047" y="291058"/>
                </a:lnTo>
                <a:lnTo>
                  <a:pt x="325904" y="261159"/>
                </a:lnTo>
                <a:lnTo>
                  <a:pt x="365101" y="236831"/>
                </a:lnTo>
                <a:lnTo>
                  <a:pt x="408023" y="218692"/>
                </a:lnTo>
                <a:lnTo>
                  <a:pt x="454053" y="207356"/>
                </a:lnTo>
                <a:lnTo>
                  <a:pt x="502577" y="203441"/>
                </a:lnTo>
                <a:lnTo>
                  <a:pt x="906179" y="203441"/>
                </a:lnTo>
                <a:lnTo>
                  <a:pt x="902743" y="198476"/>
                </a:lnTo>
                <a:lnTo>
                  <a:pt x="873639" y="163609"/>
                </a:lnTo>
                <a:lnTo>
                  <a:pt x="841549" y="131518"/>
                </a:lnTo>
                <a:lnTo>
                  <a:pt x="806682" y="102414"/>
                </a:lnTo>
                <a:lnTo>
                  <a:pt x="769250" y="76506"/>
                </a:lnTo>
                <a:lnTo>
                  <a:pt x="729463" y="54007"/>
                </a:lnTo>
                <a:lnTo>
                  <a:pt x="687532" y="35126"/>
                </a:lnTo>
                <a:lnTo>
                  <a:pt x="643667" y="20074"/>
                </a:lnTo>
                <a:lnTo>
                  <a:pt x="598079" y="9062"/>
                </a:lnTo>
                <a:lnTo>
                  <a:pt x="550979" y="2300"/>
                </a:lnTo>
                <a:lnTo>
                  <a:pt x="502577" y="0"/>
                </a:lnTo>
                <a:close/>
              </a:path>
              <a:path w="1005204" h="1005204">
                <a:moveTo>
                  <a:pt x="906179" y="203441"/>
                </a:moveTo>
                <a:lnTo>
                  <a:pt x="502577" y="203441"/>
                </a:lnTo>
                <a:lnTo>
                  <a:pt x="551100" y="207356"/>
                </a:lnTo>
                <a:lnTo>
                  <a:pt x="597130" y="218692"/>
                </a:lnTo>
                <a:lnTo>
                  <a:pt x="640052" y="236831"/>
                </a:lnTo>
                <a:lnTo>
                  <a:pt x="679249" y="261159"/>
                </a:lnTo>
                <a:lnTo>
                  <a:pt x="714106" y="291058"/>
                </a:lnTo>
                <a:lnTo>
                  <a:pt x="744007" y="325914"/>
                </a:lnTo>
                <a:lnTo>
                  <a:pt x="768335" y="365109"/>
                </a:lnTo>
                <a:lnTo>
                  <a:pt x="786474" y="408029"/>
                </a:lnTo>
                <a:lnTo>
                  <a:pt x="797810" y="454057"/>
                </a:lnTo>
                <a:lnTo>
                  <a:pt x="801725" y="502577"/>
                </a:lnTo>
                <a:lnTo>
                  <a:pt x="797810" y="551103"/>
                </a:lnTo>
                <a:lnTo>
                  <a:pt x="786474" y="597137"/>
                </a:lnTo>
                <a:lnTo>
                  <a:pt x="768335" y="640061"/>
                </a:lnTo>
                <a:lnTo>
                  <a:pt x="744007" y="679259"/>
                </a:lnTo>
                <a:lnTo>
                  <a:pt x="714106" y="714117"/>
                </a:lnTo>
                <a:lnTo>
                  <a:pt x="679249" y="744018"/>
                </a:lnTo>
                <a:lnTo>
                  <a:pt x="640052" y="768347"/>
                </a:lnTo>
                <a:lnTo>
                  <a:pt x="597130" y="786487"/>
                </a:lnTo>
                <a:lnTo>
                  <a:pt x="551100" y="797822"/>
                </a:lnTo>
                <a:lnTo>
                  <a:pt x="502577" y="801738"/>
                </a:lnTo>
                <a:lnTo>
                  <a:pt x="906175" y="801738"/>
                </a:lnTo>
                <a:lnTo>
                  <a:pt x="928650" y="769263"/>
                </a:lnTo>
                <a:lnTo>
                  <a:pt x="951149" y="729474"/>
                </a:lnTo>
                <a:lnTo>
                  <a:pt x="970029" y="687541"/>
                </a:lnTo>
                <a:lnTo>
                  <a:pt x="985080" y="643674"/>
                </a:lnTo>
                <a:lnTo>
                  <a:pt x="996092" y="598084"/>
                </a:lnTo>
                <a:lnTo>
                  <a:pt x="1002853" y="550981"/>
                </a:lnTo>
                <a:lnTo>
                  <a:pt x="1005154" y="502577"/>
                </a:lnTo>
                <a:lnTo>
                  <a:pt x="1002836" y="454057"/>
                </a:lnTo>
                <a:lnTo>
                  <a:pt x="996092" y="407077"/>
                </a:lnTo>
                <a:lnTo>
                  <a:pt x="985080" y="361490"/>
                </a:lnTo>
                <a:lnTo>
                  <a:pt x="970029" y="317626"/>
                </a:lnTo>
                <a:lnTo>
                  <a:pt x="951149" y="275695"/>
                </a:lnTo>
                <a:lnTo>
                  <a:pt x="928650" y="235908"/>
                </a:lnTo>
                <a:lnTo>
                  <a:pt x="906179" y="20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85826" y="4645323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346519" y="0"/>
                </a:moveTo>
                <a:lnTo>
                  <a:pt x="299499" y="3163"/>
                </a:lnTo>
                <a:lnTo>
                  <a:pt x="254401" y="12377"/>
                </a:lnTo>
                <a:lnTo>
                  <a:pt x="211638" y="27229"/>
                </a:lnTo>
                <a:lnTo>
                  <a:pt x="171624" y="47307"/>
                </a:lnTo>
                <a:lnTo>
                  <a:pt x="134772" y="72197"/>
                </a:lnTo>
                <a:lnTo>
                  <a:pt x="101493" y="101487"/>
                </a:lnTo>
                <a:lnTo>
                  <a:pt x="72202" y="134764"/>
                </a:lnTo>
                <a:lnTo>
                  <a:pt x="47310" y="171615"/>
                </a:lnTo>
                <a:lnTo>
                  <a:pt x="27231" y="211628"/>
                </a:lnTo>
                <a:lnTo>
                  <a:pt x="12378" y="254389"/>
                </a:lnTo>
                <a:lnTo>
                  <a:pt x="3163" y="299486"/>
                </a:lnTo>
                <a:lnTo>
                  <a:pt x="0" y="346506"/>
                </a:lnTo>
                <a:lnTo>
                  <a:pt x="3163" y="393527"/>
                </a:lnTo>
                <a:lnTo>
                  <a:pt x="12378" y="438625"/>
                </a:lnTo>
                <a:lnTo>
                  <a:pt x="27231" y="481387"/>
                </a:lnTo>
                <a:lnTo>
                  <a:pt x="47310" y="521401"/>
                </a:lnTo>
                <a:lnTo>
                  <a:pt x="72202" y="558254"/>
                </a:lnTo>
                <a:lnTo>
                  <a:pt x="101493" y="591532"/>
                </a:lnTo>
                <a:lnTo>
                  <a:pt x="134772" y="620824"/>
                </a:lnTo>
                <a:lnTo>
                  <a:pt x="171624" y="645715"/>
                </a:lnTo>
                <a:lnTo>
                  <a:pt x="211638" y="665794"/>
                </a:lnTo>
                <a:lnTo>
                  <a:pt x="254401" y="680648"/>
                </a:lnTo>
                <a:lnTo>
                  <a:pt x="299499" y="689862"/>
                </a:lnTo>
                <a:lnTo>
                  <a:pt x="346519" y="693026"/>
                </a:lnTo>
                <a:lnTo>
                  <a:pt x="393539" y="689862"/>
                </a:lnTo>
                <a:lnTo>
                  <a:pt x="438637" y="680648"/>
                </a:lnTo>
                <a:lnTo>
                  <a:pt x="481400" y="665794"/>
                </a:lnTo>
                <a:lnTo>
                  <a:pt x="521414" y="645715"/>
                </a:lnTo>
                <a:lnTo>
                  <a:pt x="558266" y="620824"/>
                </a:lnTo>
                <a:lnTo>
                  <a:pt x="591545" y="591532"/>
                </a:lnTo>
                <a:lnTo>
                  <a:pt x="620836" y="558254"/>
                </a:lnTo>
                <a:lnTo>
                  <a:pt x="645728" y="521401"/>
                </a:lnTo>
                <a:lnTo>
                  <a:pt x="665807" y="481387"/>
                </a:lnTo>
                <a:lnTo>
                  <a:pt x="680660" y="438625"/>
                </a:lnTo>
                <a:lnTo>
                  <a:pt x="689875" y="393527"/>
                </a:lnTo>
                <a:lnTo>
                  <a:pt x="693038" y="346506"/>
                </a:lnTo>
                <a:lnTo>
                  <a:pt x="689875" y="299486"/>
                </a:lnTo>
                <a:lnTo>
                  <a:pt x="680660" y="254389"/>
                </a:lnTo>
                <a:lnTo>
                  <a:pt x="665807" y="211628"/>
                </a:lnTo>
                <a:lnTo>
                  <a:pt x="645728" y="171615"/>
                </a:lnTo>
                <a:lnTo>
                  <a:pt x="620836" y="134764"/>
                </a:lnTo>
                <a:lnTo>
                  <a:pt x="591545" y="101487"/>
                </a:lnTo>
                <a:lnTo>
                  <a:pt x="558266" y="72197"/>
                </a:lnTo>
                <a:lnTo>
                  <a:pt x="521414" y="47307"/>
                </a:lnTo>
                <a:lnTo>
                  <a:pt x="481400" y="27229"/>
                </a:lnTo>
                <a:lnTo>
                  <a:pt x="438637" y="12377"/>
                </a:lnTo>
                <a:lnTo>
                  <a:pt x="393539" y="3163"/>
                </a:lnTo>
                <a:lnTo>
                  <a:pt x="346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946592" y="4833204"/>
            <a:ext cx="572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2231A"/>
                </a:solidFill>
                <a:latin typeface="Verdana"/>
                <a:cs typeface="Verdana"/>
              </a:rPr>
              <a:t>15%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3355144087"/>
              </p:ext>
            </p:extLst>
          </p:nvPr>
        </p:nvGraphicFramePr>
        <p:xfrm>
          <a:off x="2725736" y="2298675"/>
          <a:ext cx="2940129" cy="17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878109977"/>
              </p:ext>
            </p:extLst>
          </p:nvPr>
        </p:nvGraphicFramePr>
        <p:xfrm>
          <a:off x="2725736" y="4126497"/>
          <a:ext cx="2940129" cy="17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1332019263"/>
              </p:ext>
            </p:extLst>
          </p:nvPr>
        </p:nvGraphicFramePr>
        <p:xfrm>
          <a:off x="7749097" y="2298675"/>
          <a:ext cx="2940129" cy="17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4289185856"/>
              </p:ext>
            </p:extLst>
          </p:nvPr>
        </p:nvGraphicFramePr>
        <p:xfrm>
          <a:off x="7749097" y="4126497"/>
          <a:ext cx="2940129" cy="17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7" y="1787273"/>
            <a:ext cx="6132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E2231A"/>
                </a:solidFill>
                <a:latin typeface="Verdana"/>
                <a:cs typeface="Verdana"/>
              </a:rPr>
              <a:t>Бренд </a:t>
            </a:r>
            <a:r>
              <a:rPr sz="2400" b="1" spc="-60" dirty="0">
                <a:solidFill>
                  <a:srgbClr val="E2231A"/>
                </a:solidFill>
                <a:latin typeface="Verdana"/>
                <a:cs typeface="Verdana"/>
              </a:rPr>
              <a:t>«Российский </a:t>
            </a:r>
            <a:r>
              <a:rPr sz="2400" b="1" spc="-45" dirty="0">
                <a:solidFill>
                  <a:srgbClr val="E2231A"/>
                </a:solidFill>
                <a:latin typeface="Verdana"/>
                <a:cs typeface="Verdana"/>
              </a:rPr>
              <a:t>знак</a:t>
            </a:r>
            <a:r>
              <a:rPr sz="2400" b="1" spc="-32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60" dirty="0">
                <a:solidFill>
                  <a:srgbClr val="E2231A"/>
                </a:solidFill>
                <a:latin typeface="Verdana"/>
                <a:cs typeface="Verdana"/>
              </a:rPr>
              <a:t>качества»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0949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Знание и уровень </a:t>
            </a:r>
            <a:r>
              <a:rPr spc="-15" dirty="0"/>
              <a:t>доверия </a:t>
            </a:r>
            <a:r>
              <a:rPr spc="-10" dirty="0"/>
              <a:t>/</a:t>
            </a:r>
            <a:r>
              <a:rPr spc="75" dirty="0"/>
              <a:t> </a:t>
            </a:r>
            <a:r>
              <a:rPr spc="-10" dirty="0"/>
              <a:t>21</a:t>
            </a:r>
          </a:p>
        </p:txBody>
      </p:sp>
      <p:sp>
        <p:nvSpPr>
          <p:cNvPr id="5" name="object 5"/>
          <p:cNvSpPr/>
          <p:nvPr/>
        </p:nvSpPr>
        <p:spPr>
          <a:xfrm>
            <a:off x="2964238" y="980953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5332" y="2729053"/>
            <a:ext cx="2701290" cy="7366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spc="-5" dirty="0">
                <a:latin typeface="Verdana"/>
                <a:cs typeface="Verdana"/>
              </a:rPr>
              <a:t>Спонтанное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знание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700" b="1" dirty="0">
                <a:latin typeface="Verdana"/>
                <a:cs typeface="Verdana"/>
              </a:rPr>
              <a:t>11.8 </a:t>
            </a:r>
            <a:r>
              <a:rPr sz="1700" b="1" spc="-5" dirty="0">
                <a:latin typeface="Verdana"/>
                <a:cs typeface="Verdana"/>
              </a:rPr>
              <a:t>млн. </a:t>
            </a:r>
            <a:r>
              <a:rPr sz="1700" dirty="0">
                <a:latin typeface="Verdana"/>
                <a:cs typeface="Verdana"/>
              </a:rPr>
              <a:t>/ </a:t>
            </a:r>
            <a:r>
              <a:rPr sz="1400" spc="-5" dirty="0">
                <a:latin typeface="Verdana"/>
                <a:cs typeface="Verdana"/>
              </a:rPr>
              <a:t>(+ </a:t>
            </a:r>
            <a:r>
              <a:rPr sz="1400" dirty="0">
                <a:latin typeface="Verdana"/>
                <a:cs typeface="Verdana"/>
              </a:rPr>
              <a:t>5.9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млн.)*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64382" y="6369922"/>
            <a:ext cx="844613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latin typeface="Verdana"/>
                <a:cs typeface="Verdana"/>
              </a:rPr>
              <a:t>Источник: </a:t>
            </a:r>
            <a:r>
              <a:rPr sz="1150" spc="-5" dirty="0">
                <a:latin typeface="Verdana"/>
                <a:cs typeface="Verdana"/>
              </a:rPr>
              <a:t>всероссийский </a:t>
            </a:r>
            <a:r>
              <a:rPr sz="1150" spc="-10" dirty="0">
                <a:latin typeface="Verdana"/>
                <a:cs typeface="Verdana"/>
              </a:rPr>
              <a:t>омнибус Ромир, декабрь 2016 </a:t>
            </a:r>
            <a:r>
              <a:rPr sz="1150" spc="-5" dirty="0">
                <a:latin typeface="Verdana"/>
                <a:cs typeface="Verdana"/>
              </a:rPr>
              <a:t>/ </a:t>
            </a:r>
            <a:r>
              <a:rPr sz="1150" spc="-10" dirty="0">
                <a:latin typeface="Verdana"/>
                <a:cs typeface="Verdana"/>
              </a:rPr>
              <a:t>*по сравнению </a:t>
            </a:r>
            <a:r>
              <a:rPr sz="1150" spc="-5" dirty="0">
                <a:latin typeface="Verdana"/>
                <a:cs typeface="Verdana"/>
              </a:rPr>
              <a:t>с </a:t>
            </a:r>
            <a:r>
              <a:rPr sz="1150" spc="-10" dirty="0">
                <a:latin typeface="Verdana"/>
                <a:cs typeface="Verdana"/>
              </a:rPr>
              <a:t>исследованием Ромир </a:t>
            </a:r>
            <a:r>
              <a:rPr sz="1150" spc="-5" dirty="0">
                <a:latin typeface="Verdana"/>
                <a:cs typeface="Verdana"/>
              </a:rPr>
              <a:t>в </a:t>
            </a:r>
            <a:r>
              <a:rPr sz="1150" spc="-10" dirty="0">
                <a:latin typeface="Verdana"/>
                <a:cs typeface="Verdana"/>
              </a:rPr>
              <a:t>июне</a:t>
            </a:r>
            <a:r>
              <a:rPr sz="1150" spc="100" dirty="0">
                <a:latin typeface="Verdana"/>
                <a:cs typeface="Verdana"/>
              </a:rPr>
              <a:t> </a:t>
            </a:r>
            <a:r>
              <a:rPr sz="1150" spc="-10" dirty="0">
                <a:latin typeface="Verdana"/>
                <a:cs typeface="Verdana"/>
              </a:rPr>
              <a:t>2016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5332" y="4171761"/>
            <a:ext cx="2701290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3905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Уровень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доверия  </a:t>
            </a:r>
            <a:r>
              <a:rPr sz="1700" spc="-5" dirty="0">
                <a:latin typeface="Verdana"/>
                <a:cs typeface="Verdana"/>
              </a:rPr>
              <a:t>среди знающих  знак</a:t>
            </a:r>
            <a:endParaRPr sz="1700">
              <a:latin typeface="Verdana"/>
              <a:cs typeface="Verdana"/>
            </a:endParaRPr>
          </a:p>
          <a:p>
            <a:pPr marL="12700" marR="716280">
              <a:lnSpc>
                <a:spcPct val="100000"/>
              </a:lnSpc>
              <a:spcBef>
                <a:spcPts val="980"/>
              </a:spcBef>
            </a:pPr>
            <a:r>
              <a:rPr sz="1000" spc="-5" dirty="0">
                <a:latin typeface="Verdana"/>
                <a:cs typeface="Verdana"/>
              </a:rPr>
              <a:t>(показатель ТОР-2:  Полностью+Скорее</a:t>
            </a:r>
            <a:r>
              <a:rPr sz="1000" spc="-10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доверяю)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700" b="1" dirty="0">
                <a:latin typeface="Verdana"/>
                <a:cs typeface="Verdana"/>
              </a:rPr>
              <a:t>21.2 </a:t>
            </a:r>
            <a:r>
              <a:rPr sz="1700" b="1" spc="-5" dirty="0">
                <a:latin typeface="Verdana"/>
                <a:cs typeface="Verdana"/>
              </a:rPr>
              <a:t>млн. </a:t>
            </a:r>
            <a:r>
              <a:rPr sz="1700" dirty="0">
                <a:latin typeface="Verdana"/>
                <a:cs typeface="Verdana"/>
              </a:rPr>
              <a:t>/ </a:t>
            </a:r>
            <a:r>
              <a:rPr sz="1400" spc="-5" dirty="0">
                <a:latin typeface="Verdana"/>
                <a:cs typeface="Verdana"/>
              </a:rPr>
              <a:t>(+ </a:t>
            </a:r>
            <a:r>
              <a:rPr sz="1400" dirty="0">
                <a:latin typeface="Verdana"/>
                <a:cs typeface="Verdana"/>
              </a:rPr>
              <a:t>3.5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млн.)*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2932" y="2729053"/>
            <a:ext cx="2701290" cy="7366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spc="-5" dirty="0">
                <a:latin typeface="Verdana"/>
                <a:cs typeface="Verdana"/>
              </a:rPr>
              <a:t>Подсказанное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знание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700" b="1" dirty="0">
                <a:latin typeface="Verdana"/>
                <a:cs typeface="Verdana"/>
              </a:rPr>
              <a:t>30.7 </a:t>
            </a:r>
            <a:r>
              <a:rPr sz="1700" b="1" spc="-5" dirty="0">
                <a:latin typeface="Verdana"/>
                <a:cs typeface="Verdana"/>
              </a:rPr>
              <a:t>млн. </a:t>
            </a:r>
            <a:r>
              <a:rPr sz="1700" dirty="0">
                <a:latin typeface="Verdana"/>
                <a:cs typeface="Verdana"/>
              </a:rPr>
              <a:t>/ </a:t>
            </a:r>
            <a:r>
              <a:rPr sz="1400" spc="-5" dirty="0">
                <a:latin typeface="Verdana"/>
                <a:cs typeface="Verdana"/>
              </a:rPr>
              <a:t>(+ </a:t>
            </a:r>
            <a:r>
              <a:rPr sz="1400" dirty="0">
                <a:latin typeface="Verdana"/>
                <a:cs typeface="Verdana"/>
              </a:rPr>
              <a:t>5.9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млн.)*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52932" y="4171761"/>
            <a:ext cx="2701290" cy="161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3905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Verdana"/>
                <a:cs typeface="Verdana"/>
              </a:rPr>
              <a:t>Уровень</a:t>
            </a:r>
            <a:r>
              <a:rPr sz="1700" spc="-9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доверия  </a:t>
            </a:r>
            <a:r>
              <a:rPr sz="1700" spc="-5" dirty="0">
                <a:latin typeface="Verdana"/>
                <a:cs typeface="Verdana"/>
              </a:rPr>
              <a:t>среди </a:t>
            </a:r>
            <a:r>
              <a:rPr sz="1700" dirty="0">
                <a:latin typeface="Verdana"/>
                <a:cs typeface="Verdana"/>
              </a:rPr>
              <a:t>всех  опрошенных</a:t>
            </a:r>
            <a:endParaRPr sz="1700">
              <a:latin typeface="Verdana"/>
              <a:cs typeface="Verdana"/>
            </a:endParaRPr>
          </a:p>
          <a:p>
            <a:pPr marL="12700" marR="716280">
              <a:lnSpc>
                <a:spcPct val="100000"/>
              </a:lnSpc>
              <a:spcBef>
                <a:spcPts val="980"/>
              </a:spcBef>
            </a:pPr>
            <a:r>
              <a:rPr sz="1000" spc="-5" dirty="0">
                <a:latin typeface="Verdana"/>
                <a:cs typeface="Verdana"/>
              </a:rPr>
              <a:t>(показатель ТОР-2:  Полностью+Скорее</a:t>
            </a:r>
            <a:r>
              <a:rPr sz="1000" spc="-10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доверяю)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700" b="1" dirty="0">
                <a:latin typeface="Verdana"/>
                <a:cs typeface="Verdana"/>
              </a:rPr>
              <a:t>21.2 </a:t>
            </a:r>
            <a:r>
              <a:rPr sz="1700" b="1" spc="-5" dirty="0">
                <a:latin typeface="Verdana"/>
                <a:cs typeface="Verdana"/>
              </a:rPr>
              <a:t>млн. </a:t>
            </a:r>
            <a:r>
              <a:rPr sz="1700" dirty="0">
                <a:latin typeface="Verdana"/>
                <a:cs typeface="Verdana"/>
              </a:rPr>
              <a:t>/ </a:t>
            </a:r>
            <a:r>
              <a:rPr sz="1400" spc="-5" dirty="0">
                <a:latin typeface="Verdana"/>
                <a:cs typeface="Verdana"/>
              </a:rPr>
              <a:t>(+ </a:t>
            </a:r>
            <a:r>
              <a:rPr sz="1400" dirty="0">
                <a:latin typeface="Verdana"/>
                <a:cs typeface="Verdana"/>
              </a:rPr>
              <a:t>3.5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млн.)*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4965" y="6315536"/>
            <a:ext cx="448056" cy="335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5169" y="2668899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577" y="0"/>
                </a:moveTo>
                <a:lnTo>
                  <a:pt x="454176" y="2300"/>
                </a:lnTo>
                <a:lnTo>
                  <a:pt x="407077" y="9062"/>
                </a:lnTo>
                <a:lnTo>
                  <a:pt x="361490" y="20074"/>
                </a:lnTo>
                <a:lnTo>
                  <a:pt x="317626" y="35126"/>
                </a:lnTo>
                <a:lnTo>
                  <a:pt x="275695" y="54007"/>
                </a:lnTo>
                <a:lnTo>
                  <a:pt x="235908" y="76506"/>
                </a:lnTo>
                <a:lnTo>
                  <a:pt x="198476" y="102414"/>
                </a:lnTo>
                <a:lnTo>
                  <a:pt x="163609" y="131518"/>
                </a:lnTo>
                <a:lnTo>
                  <a:pt x="131518" y="163609"/>
                </a:lnTo>
                <a:lnTo>
                  <a:pt x="102414" y="198476"/>
                </a:lnTo>
                <a:lnTo>
                  <a:pt x="76506" y="235908"/>
                </a:lnTo>
                <a:lnTo>
                  <a:pt x="54007" y="275695"/>
                </a:lnTo>
                <a:lnTo>
                  <a:pt x="35126" y="317626"/>
                </a:lnTo>
                <a:lnTo>
                  <a:pt x="20074" y="361490"/>
                </a:lnTo>
                <a:lnTo>
                  <a:pt x="9062" y="407077"/>
                </a:lnTo>
                <a:lnTo>
                  <a:pt x="2300" y="454176"/>
                </a:lnTo>
                <a:lnTo>
                  <a:pt x="0" y="502577"/>
                </a:lnTo>
                <a:lnTo>
                  <a:pt x="2318" y="551100"/>
                </a:lnTo>
                <a:lnTo>
                  <a:pt x="9062" y="598080"/>
                </a:lnTo>
                <a:lnTo>
                  <a:pt x="20074" y="643668"/>
                </a:lnTo>
                <a:lnTo>
                  <a:pt x="35126" y="687534"/>
                </a:lnTo>
                <a:lnTo>
                  <a:pt x="54007" y="729466"/>
                </a:lnTo>
                <a:lnTo>
                  <a:pt x="76506" y="769254"/>
                </a:lnTo>
                <a:lnTo>
                  <a:pt x="102414" y="806687"/>
                </a:lnTo>
                <a:lnTo>
                  <a:pt x="131518" y="841555"/>
                </a:lnTo>
                <a:lnTo>
                  <a:pt x="163609" y="873646"/>
                </a:lnTo>
                <a:lnTo>
                  <a:pt x="198476" y="902751"/>
                </a:lnTo>
                <a:lnTo>
                  <a:pt x="235908" y="928659"/>
                </a:lnTo>
                <a:lnTo>
                  <a:pt x="275695" y="951159"/>
                </a:lnTo>
                <a:lnTo>
                  <a:pt x="317626" y="970040"/>
                </a:lnTo>
                <a:lnTo>
                  <a:pt x="361490" y="985092"/>
                </a:lnTo>
                <a:lnTo>
                  <a:pt x="407077" y="996104"/>
                </a:lnTo>
                <a:lnTo>
                  <a:pt x="454176" y="1002866"/>
                </a:lnTo>
                <a:lnTo>
                  <a:pt x="502577" y="1005166"/>
                </a:lnTo>
                <a:lnTo>
                  <a:pt x="550979" y="1002866"/>
                </a:lnTo>
                <a:lnTo>
                  <a:pt x="598080" y="996104"/>
                </a:lnTo>
                <a:lnTo>
                  <a:pt x="643668" y="985092"/>
                </a:lnTo>
                <a:lnTo>
                  <a:pt x="687534" y="970040"/>
                </a:lnTo>
                <a:lnTo>
                  <a:pt x="729466" y="951159"/>
                </a:lnTo>
                <a:lnTo>
                  <a:pt x="769254" y="928659"/>
                </a:lnTo>
                <a:lnTo>
                  <a:pt x="806687" y="902751"/>
                </a:lnTo>
                <a:lnTo>
                  <a:pt x="841555" y="873646"/>
                </a:lnTo>
                <a:lnTo>
                  <a:pt x="873646" y="841555"/>
                </a:lnTo>
                <a:lnTo>
                  <a:pt x="902751" y="806687"/>
                </a:lnTo>
                <a:lnTo>
                  <a:pt x="906185" y="801725"/>
                </a:lnTo>
                <a:lnTo>
                  <a:pt x="502577" y="801725"/>
                </a:lnTo>
                <a:lnTo>
                  <a:pt x="454053" y="797810"/>
                </a:lnTo>
                <a:lnTo>
                  <a:pt x="408023" y="786474"/>
                </a:lnTo>
                <a:lnTo>
                  <a:pt x="365101" y="768335"/>
                </a:lnTo>
                <a:lnTo>
                  <a:pt x="325904" y="744007"/>
                </a:lnTo>
                <a:lnTo>
                  <a:pt x="291047" y="714106"/>
                </a:lnTo>
                <a:lnTo>
                  <a:pt x="261147" y="679249"/>
                </a:lnTo>
                <a:lnTo>
                  <a:pt x="236819" y="640052"/>
                </a:lnTo>
                <a:lnTo>
                  <a:pt x="218679" y="597130"/>
                </a:lnTo>
                <a:lnTo>
                  <a:pt x="207343" y="551100"/>
                </a:lnTo>
                <a:lnTo>
                  <a:pt x="203428" y="502577"/>
                </a:lnTo>
                <a:lnTo>
                  <a:pt x="207343" y="454057"/>
                </a:lnTo>
                <a:lnTo>
                  <a:pt x="218679" y="408029"/>
                </a:lnTo>
                <a:lnTo>
                  <a:pt x="236819" y="365109"/>
                </a:lnTo>
                <a:lnTo>
                  <a:pt x="261147" y="325914"/>
                </a:lnTo>
                <a:lnTo>
                  <a:pt x="291047" y="291058"/>
                </a:lnTo>
                <a:lnTo>
                  <a:pt x="325904" y="261159"/>
                </a:lnTo>
                <a:lnTo>
                  <a:pt x="365101" y="236831"/>
                </a:lnTo>
                <a:lnTo>
                  <a:pt x="408023" y="218692"/>
                </a:lnTo>
                <a:lnTo>
                  <a:pt x="454053" y="207356"/>
                </a:lnTo>
                <a:lnTo>
                  <a:pt x="502577" y="203441"/>
                </a:lnTo>
                <a:lnTo>
                  <a:pt x="906187" y="203441"/>
                </a:lnTo>
                <a:lnTo>
                  <a:pt x="902751" y="198476"/>
                </a:lnTo>
                <a:lnTo>
                  <a:pt x="873646" y="163609"/>
                </a:lnTo>
                <a:lnTo>
                  <a:pt x="841555" y="131518"/>
                </a:lnTo>
                <a:lnTo>
                  <a:pt x="806687" y="102414"/>
                </a:lnTo>
                <a:lnTo>
                  <a:pt x="769254" y="76506"/>
                </a:lnTo>
                <a:lnTo>
                  <a:pt x="729466" y="54007"/>
                </a:lnTo>
                <a:lnTo>
                  <a:pt x="687534" y="35126"/>
                </a:lnTo>
                <a:lnTo>
                  <a:pt x="643668" y="20074"/>
                </a:lnTo>
                <a:lnTo>
                  <a:pt x="598080" y="9062"/>
                </a:lnTo>
                <a:lnTo>
                  <a:pt x="550979" y="2300"/>
                </a:lnTo>
                <a:lnTo>
                  <a:pt x="502577" y="0"/>
                </a:lnTo>
                <a:close/>
              </a:path>
              <a:path w="1005204" h="1005204">
                <a:moveTo>
                  <a:pt x="906187" y="203441"/>
                </a:moveTo>
                <a:lnTo>
                  <a:pt x="502577" y="203441"/>
                </a:lnTo>
                <a:lnTo>
                  <a:pt x="551100" y="207356"/>
                </a:lnTo>
                <a:lnTo>
                  <a:pt x="597130" y="218692"/>
                </a:lnTo>
                <a:lnTo>
                  <a:pt x="640052" y="236831"/>
                </a:lnTo>
                <a:lnTo>
                  <a:pt x="679249" y="261159"/>
                </a:lnTo>
                <a:lnTo>
                  <a:pt x="714106" y="291058"/>
                </a:lnTo>
                <a:lnTo>
                  <a:pt x="744007" y="325914"/>
                </a:lnTo>
                <a:lnTo>
                  <a:pt x="768335" y="365109"/>
                </a:lnTo>
                <a:lnTo>
                  <a:pt x="786474" y="408029"/>
                </a:lnTo>
                <a:lnTo>
                  <a:pt x="797810" y="454057"/>
                </a:lnTo>
                <a:lnTo>
                  <a:pt x="801725" y="502577"/>
                </a:lnTo>
                <a:lnTo>
                  <a:pt x="797810" y="551100"/>
                </a:lnTo>
                <a:lnTo>
                  <a:pt x="786474" y="597130"/>
                </a:lnTo>
                <a:lnTo>
                  <a:pt x="768335" y="640052"/>
                </a:lnTo>
                <a:lnTo>
                  <a:pt x="744007" y="679249"/>
                </a:lnTo>
                <a:lnTo>
                  <a:pt x="714106" y="714106"/>
                </a:lnTo>
                <a:lnTo>
                  <a:pt x="679249" y="744007"/>
                </a:lnTo>
                <a:lnTo>
                  <a:pt x="640052" y="768335"/>
                </a:lnTo>
                <a:lnTo>
                  <a:pt x="597130" y="786474"/>
                </a:lnTo>
                <a:lnTo>
                  <a:pt x="551100" y="797810"/>
                </a:lnTo>
                <a:lnTo>
                  <a:pt x="502577" y="801725"/>
                </a:lnTo>
                <a:lnTo>
                  <a:pt x="906185" y="801725"/>
                </a:lnTo>
                <a:lnTo>
                  <a:pt x="928659" y="769254"/>
                </a:lnTo>
                <a:lnTo>
                  <a:pt x="951159" y="729466"/>
                </a:lnTo>
                <a:lnTo>
                  <a:pt x="970040" y="687534"/>
                </a:lnTo>
                <a:lnTo>
                  <a:pt x="985092" y="643668"/>
                </a:lnTo>
                <a:lnTo>
                  <a:pt x="996104" y="598080"/>
                </a:lnTo>
                <a:lnTo>
                  <a:pt x="1002866" y="550979"/>
                </a:lnTo>
                <a:lnTo>
                  <a:pt x="1005166" y="502577"/>
                </a:lnTo>
                <a:lnTo>
                  <a:pt x="1002849" y="454057"/>
                </a:lnTo>
                <a:lnTo>
                  <a:pt x="996104" y="407077"/>
                </a:lnTo>
                <a:lnTo>
                  <a:pt x="985092" y="361490"/>
                </a:lnTo>
                <a:lnTo>
                  <a:pt x="970040" y="317626"/>
                </a:lnTo>
                <a:lnTo>
                  <a:pt x="951159" y="275695"/>
                </a:lnTo>
                <a:lnTo>
                  <a:pt x="928659" y="235908"/>
                </a:lnTo>
                <a:lnTo>
                  <a:pt x="906187" y="20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31226" y="2824963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346519" y="0"/>
                </a:moveTo>
                <a:lnTo>
                  <a:pt x="299499" y="3163"/>
                </a:lnTo>
                <a:lnTo>
                  <a:pt x="254401" y="12378"/>
                </a:lnTo>
                <a:lnTo>
                  <a:pt x="211638" y="27231"/>
                </a:lnTo>
                <a:lnTo>
                  <a:pt x="171624" y="47310"/>
                </a:lnTo>
                <a:lnTo>
                  <a:pt x="134772" y="72202"/>
                </a:lnTo>
                <a:lnTo>
                  <a:pt x="101493" y="101493"/>
                </a:lnTo>
                <a:lnTo>
                  <a:pt x="72202" y="134772"/>
                </a:lnTo>
                <a:lnTo>
                  <a:pt x="47310" y="171624"/>
                </a:lnTo>
                <a:lnTo>
                  <a:pt x="27231" y="211638"/>
                </a:lnTo>
                <a:lnTo>
                  <a:pt x="12378" y="254401"/>
                </a:lnTo>
                <a:lnTo>
                  <a:pt x="3163" y="299499"/>
                </a:lnTo>
                <a:lnTo>
                  <a:pt x="0" y="346519"/>
                </a:lnTo>
                <a:lnTo>
                  <a:pt x="3163" y="393539"/>
                </a:lnTo>
                <a:lnTo>
                  <a:pt x="12378" y="438637"/>
                </a:lnTo>
                <a:lnTo>
                  <a:pt x="27231" y="481400"/>
                </a:lnTo>
                <a:lnTo>
                  <a:pt x="47310" y="521414"/>
                </a:lnTo>
                <a:lnTo>
                  <a:pt x="72202" y="558266"/>
                </a:lnTo>
                <a:lnTo>
                  <a:pt x="101493" y="591545"/>
                </a:lnTo>
                <a:lnTo>
                  <a:pt x="134772" y="620836"/>
                </a:lnTo>
                <a:lnTo>
                  <a:pt x="171624" y="645728"/>
                </a:lnTo>
                <a:lnTo>
                  <a:pt x="211638" y="665807"/>
                </a:lnTo>
                <a:lnTo>
                  <a:pt x="254401" y="680660"/>
                </a:lnTo>
                <a:lnTo>
                  <a:pt x="299499" y="689875"/>
                </a:lnTo>
                <a:lnTo>
                  <a:pt x="346519" y="693038"/>
                </a:lnTo>
                <a:lnTo>
                  <a:pt x="393539" y="689875"/>
                </a:lnTo>
                <a:lnTo>
                  <a:pt x="438637" y="680660"/>
                </a:lnTo>
                <a:lnTo>
                  <a:pt x="481400" y="665807"/>
                </a:lnTo>
                <a:lnTo>
                  <a:pt x="521414" y="645728"/>
                </a:lnTo>
                <a:lnTo>
                  <a:pt x="558266" y="620836"/>
                </a:lnTo>
                <a:lnTo>
                  <a:pt x="591545" y="591545"/>
                </a:lnTo>
                <a:lnTo>
                  <a:pt x="620836" y="558266"/>
                </a:lnTo>
                <a:lnTo>
                  <a:pt x="645728" y="521414"/>
                </a:lnTo>
                <a:lnTo>
                  <a:pt x="665807" y="481400"/>
                </a:lnTo>
                <a:lnTo>
                  <a:pt x="680660" y="438637"/>
                </a:lnTo>
                <a:lnTo>
                  <a:pt x="689875" y="393539"/>
                </a:lnTo>
                <a:lnTo>
                  <a:pt x="693039" y="346519"/>
                </a:lnTo>
                <a:lnTo>
                  <a:pt x="689875" y="299499"/>
                </a:lnTo>
                <a:lnTo>
                  <a:pt x="680660" y="254401"/>
                </a:lnTo>
                <a:lnTo>
                  <a:pt x="665807" y="211638"/>
                </a:lnTo>
                <a:lnTo>
                  <a:pt x="645728" y="171624"/>
                </a:lnTo>
                <a:lnTo>
                  <a:pt x="620836" y="134772"/>
                </a:lnTo>
                <a:lnTo>
                  <a:pt x="591545" y="101493"/>
                </a:lnTo>
                <a:lnTo>
                  <a:pt x="558266" y="72202"/>
                </a:lnTo>
                <a:lnTo>
                  <a:pt x="521414" y="47310"/>
                </a:lnTo>
                <a:lnTo>
                  <a:pt x="481400" y="27231"/>
                </a:lnTo>
                <a:lnTo>
                  <a:pt x="438637" y="12378"/>
                </a:lnTo>
                <a:lnTo>
                  <a:pt x="393539" y="3163"/>
                </a:lnTo>
                <a:lnTo>
                  <a:pt x="346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91992" y="3012839"/>
            <a:ext cx="572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2231A"/>
                </a:solidFill>
                <a:latin typeface="Verdana"/>
                <a:cs typeface="Verdana"/>
              </a:rPr>
              <a:t>10%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75169" y="4501928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577" y="0"/>
                </a:moveTo>
                <a:lnTo>
                  <a:pt x="454176" y="2300"/>
                </a:lnTo>
                <a:lnTo>
                  <a:pt x="407077" y="9062"/>
                </a:lnTo>
                <a:lnTo>
                  <a:pt x="361490" y="20074"/>
                </a:lnTo>
                <a:lnTo>
                  <a:pt x="317626" y="35126"/>
                </a:lnTo>
                <a:lnTo>
                  <a:pt x="275695" y="54007"/>
                </a:lnTo>
                <a:lnTo>
                  <a:pt x="235908" y="76506"/>
                </a:lnTo>
                <a:lnTo>
                  <a:pt x="198476" y="102414"/>
                </a:lnTo>
                <a:lnTo>
                  <a:pt x="163609" y="131518"/>
                </a:lnTo>
                <a:lnTo>
                  <a:pt x="131518" y="163609"/>
                </a:lnTo>
                <a:lnTo>
                  <a:pt x="102414" y="198476"/>
                </a:lnTo>
                <a:lnTo>
                  <a:pt x="76506" y="235908"/>
                </a:lnTo>
                <a:lnTo>
                  <a:pt x="54007" y="275695"/>
                </a:lnTo>
                <a:lnTo>
                  <a:pt x="35126" y="317626"/>
                </a:lnTo>
                <a:lnTo>
                  <a:pt x="20074" y="361490"/>
                </a:lnTo>
                <a:lnTo>
                  <a:pt x="9062" y="407077"/>
                </a:lnTo>
                <a:lnTo>
                  <a:pt x="2300" y="454176"/>
                </a:lnTo>
                <a:lnTo>
                  <a:pt x="0" y="502577"/>
                </a:lnTo>
                <a:lnTo>
                  <a:pt x="2318" y="551103"/>
                </a:lnTo>
                <a:lnTo>
                  <a:pt x="9062" y="598084"/>
                </a:lnTo>
                <a:lnTo>
                  <a:pt x="20074" y="643674"/>
                </a:lnTo>
                <a:lnTo>
                  <a:pt x="35126" y="687541"/>
                </a:lnTo>
                <a:lnTo>
                  <a:pt x="54007" y="729474"/>
                </a:lnTo>
                <a:lnTo>
                  <a:pt x="76506" y="769263"/>
                </a:lnTo>
                <a:lnTo>
                  <a:pt x="102414" y="806697"/>
                </a:lnTo>
                <a:lnTo>
                  <a:pt x="131518" y="841566"/>
                </a:lnTo>
                <a:lnTo>
                  <a:pt x="163609" y="873658"/>
                </a:lnTo>
                <a:lnTo>
                  <a:pt x="198476" y="902763"/>
                </a:lnTo>
                <a:lnTo>
                  <a:pt x="235908" y="928671"/>
                </a:lnTo>
                <a:lnTo>
                  <a:pt x="275695" y="951171"/>
                </a:lnTo>
                <a:lnTo>
                  <a:pt x="317626" y="970052"/>
                </a:lnTo>
                <a:lnTo>
                  <a:pt x="361490" y="985104"/>
                </a:lnTo>
                <a:lnTo>
                  <a:pt x="407077" y="996117"/>
                </a:lnTo>
                <a:lnTo>
                  <a:pt x="454176" y="1002878"/>
                </a:lnTo>
                <a:lnTo>
                  <a:pt x="502577" y="1005179"/>
                </a:lnTo>
                <a:lnTo>
                  <a:pt x="550979" y="1002878"/>
                </a:lnTo>
                <a:lnTo>
                  <a:pt x="598080" y="996117"/>
                </a:lnTo>
                <a:lnTo>
                  <a:pt x="643668" y="985104"/>
                </a:lnTo>
                <a:lnTo>
                  <a:pt x="687534" y="970052"/>
                </a:lnTo>
                <a:lnTo>
                  <a:pt x="729466" y="951171"/>
                </a:lnTo>
                <a:lnTo>
                  <a:pt x="769254" y="928671"/>
                </a:lnTo>
                <a:lnTo>
                  <a:pt x="806687" y="902763"/>
                </a:lnTo>
                <a:lnTo>
                  <a:pt x="841555" y="873658"/>
                </a:lnTo>
                <a:lnTo>
                  <a:pt x="873646" y="841566"/>
                </a:lnTo>
                <a:lnTo>
                  <a:pt x="902751" y="806697"/>
                </a:lnTo>
                <a:lnTo>
                  <a:pt x="906184" y="801738"/>
                </a:lnTo>
                <a:lnTo>
                  <a:pt x="502577" y="801738"/>
                </a:lnTo>
                <a:lnTo>
                  <a:pt x="454053" y="797822"/>
                </a:lnTo>
                <a:lnTo>
                  <a:pt x="408023" y="786487"/>
                </a:lnTo>
                <a:lnTo>
                  <a:pt x="365101" y="768347"/>
                </a:lnTo>
                <a:lnTo>
                  <a:pt x="325904" y="744018"/>
                </a:lnTo>
                <a:lnTo>
                  <a:pt x="291047" y="714117"/>
                </a:lnTo>
                <a:lnTo>
                  <a:pt x="261147" y="679259"/>
                </a:lnTo>
                <a:lnTo>
                  <a:pt x="236819" y="640061"/>
                </a:lnTo>
                <a:lnTo>
                  <a:pt x="218679" y="597137"/>
                </a:lnTo>
                <a:lnTo>
                  <a:pt x="207343" y="551103"/>
                </a:lnTo>
                <a:lnTo>
                  <a:pt x="203428" y="502577"/>
                </a:lnTo>
                <a:lnTo>
                  <a:pt x="207343" y="454057"/>
                </a:lnTo>
                <a:lnTo>
                  <a:pt x="218679" y="408029"/>
                </a:lnTo>
                <a:lnTo>
                  <a:pt x="236819" y="365109"/>
                </a:lnTo>
                <a:lnTo>
                  <a:pt x="261147" y="325914"/>
                </a:lnTo>
                <a:lnTo>
                  <a:pt x="291047" y="291058"/>
                </a:lnTo>
                <a:lnTo>
                  <a:pt x="325904" y="261159"/>
                </a:lnTo>
                <a:lnTo>
                  <a:pt x="365101" y="236831"/>
                </a:lnTo>
                <a:lnTo>
                  <a:pt x="408023" y="218692"/>
                </a:lnTo>
                <a:lnTo>
                  <a:pt x="454053" y="207356"/>
                </a:lnTo>
                <a:lnTo>
                  <a:pt x="502577" y="203441"/>
                </a:lnTo>
                <a:lnTo>
                  <a:pt x="906187" y="203441"/>
                </a:lnTo>
                <a:lnTo>
                  <a:pt x="902751" y="198476"/>
                </a:lnTo>
                <a:lnTo>
                  <a:pt x="873646" y="163609"/>
                </a:lnTo>
                <a:lnTo>
                  <a:pt x="841555" y="131518"/>
                </a:lnTo>
                <a:lnTo>
                  <a:pt x="806687" y="102414"/>
                </a:lnTo>
                <a:lnTo>
                  <a:pt x="769254" y="76506"/>
                </a:lnTo>
                <a:lnTo>
                  <a:pt x="729466" y="54007"/>
                </a:lnTo>
                <a:lnTo>
                  <a:pt x="687534" y="35126"/>
                </a:lnTo>
                <a:lnTo>
                  <a:pt x="643668" y="20074"/>
                </a:lnTo>
                <a:lnTo>
                  <a:pt x="598080" y="9062"/>
                </a:lnTo>
                <a:lnTo>
                  <a:pt x="550979" y="2300"/>
                </a:lnTo>
                <a:lnTo>
                  <a:pt x="502577" y="0"/>
                </a:lnTo>
                <a:close/>
              </a:path>
              <a:path w="1005204" h="1005204">
                <a:moveTo>
                  <a:pt x="906187" y="203441"/>
                </a:moveTo>
                <a:lnTo>
                  <a:pt x="502577" y="203441"/>
                </a:lnTo>
                <a:lnTo>
                  <a:pt x="551100" y="207356"/>
                </a:lnTo>
                <a:lnTo>
                  <a:pt x="597130" y="218692"/>
                </a:lnTo>
                <a:lnTo>
                  <a:pt x="640052" y="236831"/>
                </a:lnTo>
                <a:lnTo>
                  <a:pt x="679249" y="261159"/>
                </a:lnTo>
                <a:lnTo>
                  <a:pt x="714106" y="291058"/>
                </a:lnTo>
                <a:lnTo>
                  <a:pt x="744007" y="325914"/>
                </a:lnTo>
                <a:lnTo>
                  <a:pt x="768335" y="365109"/>
                </a:lnTo>
                <a:lnTo>
                  <a:pt x="786474" y="408029"/>
                </a:lnTo>
                <a:lnTo>
                  <a:pt x="797810" y="454057"/>
                </a:lnTo>
                <a:lnTo>
                  <a:pt x="801725" y="502577"/>
                </a:lnTo>
                <a:lnTo>
                  <a:pt x="797810" y="551103"/>
                </a:lnTo>
                <a:lnTo>
                  <a:pt x="786474" y="597137"/>
                </a:lnTo>
                <a:lnTo>
                  <a:pt x="768335" y="640061"/>
                </a:lnTo>
                <a:lnTo>
                  <a:pt x="744007" y="679259"/>
                </a:lnTo>
                <a:lnTo>
                  <a:pt x="714106" y="714117"/>
                </a:lnTo>
                <a:lnTo>
                  <a:pt x="679249" y="744018"/>
                </a:lnTo>
                <a:lnTo>
                  <a:pt x="640052" y="768347"/>
                </a:lnTo>
                <a:lnTo>
                  <a:pt x="597130" y="786487"/>
                </a:lnTo>
                <a:lnTo>
                  <a:pt x="551100" y="797822"/>
                </a:lnTo>
                <a:lnTo>
                  <a:pt x="502577" y="801738"/>
                </a:lnTo>
                <a:lnTo>
                  <a:pt x="906184" y="801738"/>
                </a:lnTo>
                <a:lnTo>
                  <a:pt x="928659" y="769263"/>
                </a:lnTo>
                <a:lnTo>
                  <a:pt x="951159" y="729474"/>
                </a:lnTo>
                <a:lnTo>
                  <a:pt x="970040" y="687541"/>
                </a:lnTo>
                <a:lnTo>
                  <a:pt x="985092" y="643674"/>
                </a:lnTo>
                <a:lnTo>
                  <a:pt x="996104" y="598084"/>
                </a:lnTo>
                <a:lnTo>
                  <a:pt x="1002866" y="550981"/>
                </a:lnTo>
                <a:lnTo>
                  <a:pt x="1005166" y="502577"/>
                </a:lnTo>
                <a:lnTo>
                  <a:pt x="1002849" y="454057"/>
                </a:lnTo>
                <a:lnTo>
                  <a:pt x="996104" y="407077"/>
                </a:lnTo>
                <a:lnTo>
                  <a:pt x="985092" y="361490"/>
                </a:lnTo>
                <a:lnTo>
                  <a:pt x="970040" y="317626"/>
                </a:lnTo>
                <a:lnTo>
                  <a:pt x="951159" y="275695"/>
                </a:lnTo>
                <a:lnTo>
                  <a:pt x="928659" y="235908"/>
                </a:lnTo>
                <a:lnTo>
                  <a:pt x="906187" y="20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1226" y="4658004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346519" y="0"/>
                </a:moveTo>
                <a:lnTo>
                  <a:pt x="299499" y="3163"/>
                </a:lnTo>
                <a:lnTo>
                  <a:pt x="254401" y="12377"/>
                </a:lnTo>
                <a:lnTo>
                  <a:pt x="211638" y="27229"/>
                </a:lnTo>
                <a:lnTo>
                  <a:pt x="171624" y="47307"/>
                </a:lnTo>
                <a:lnTo>
                  <a:pt x="134772" y="72197"/>
                </a:lnTo>
                <a:lnTo>
                  <a:pt x="101493" y="101487"/>
                </a:lnTo>
                <a:lnTo>
                  <a:pt x="72202" y="134764"/>
                </a:lnTo>
                <a:lnTo>
                  <a:pt x="47310" y="171615"/>
                </a:lnTo>
                <a:lnTo>
                  <a:pt x="27231" y="211628"/>
                </a:lnTo>
                <a:lnTo>
                  <a:pt x="12378" y="254389"/>
                </a:lnTo>
                <a:lnTo>
                  <a:pt x="3163" y="299486"/>
                </a:lnTo>
                <a:lnTo>
                  <a:pt x="0" y="346506"/>
                </a:lnTo>
                <a:lnTo>
                  <a:pt x="3163" y="393527"/>
                </a:lnTo>
                <a:lnTo>
                  <a:pt x="12378" y="438625"/>
                </a:lnTo>
                <a:lnTo>
                  <a:pt x="27231" y="481387"/>
                </a:lnTo>
                <a:lnTo>
                  <a:pt x="47310" y="521401"/>
                </a:lnTo>
                <a:lnTo>
                  <a:pt x="72202" y="558254"/>
                </a:lnTo>
                <a:lnTo>
                  <a:pt x="101493" y="591532"/>
                </a:lnTo>
                <a:lnTo>
                  <a:pt x="134772" y="620824"/>
                </a:lnTo>
                <a:lnTo>
                  <a:pt x="171624" y="645715"/>
                </a:lnTo>
                <a:lnTo>
                  <a:pt x="211638" y="665794"/>
                </a:lnTo>
                <a:lnTo>
                  <a:pt x="254401" y="680648"/>
                </a:lnTo>
                <a:lnTo>
                  <a:pt x="299499" y="689862"/>
                </a:lnTo>
                <a:lnTo>
                  <a:pt x="346519" y="693026"/>
                </a:lnTo>
                <a:lnTo>
                  <a:pt x="393539" y="689862"/>
                </a:lnTo>
                <a:lnTo>
                  <a:pt x="438637" y="680648"/>
                </a:lnTo>
                <a:lnTo>
                  <a:pt x="481400" y="665794"/>
                </a:lnTo>
                <a:lnTo>
                  <a:pt x="521414" y="645715"/>
                </a:lnTo>
                <a:lnTo>
                  <a:pt x="558266" y="620824"/>
                </a:lnTo>
                <a:lnTo>
                  <a:pt x="591545" y="591532"/>
                </a:lnTo>
                <a:lnTo>
                  <a:pt x="620836" y="558254"/>
                </a:lnTo>
                <a:lnTo>
                  <a:pt x="645728" y="521401"/>
                </a:lnTo>
                <a:lnTo>
                  <a:pt x="665807" y="481387"/>
                </a:lnTo>
                <a:lnTo>
                  <a:pt x="680660" y="438625"/>
                </a:lnTo>
                <a:lnTo>
                  <a:pt x="689875" y="393527"/>
                </a:lnTo>
                <a:lnTo>
                  <a:pt x="693039" y="346506"/>
                </a:lnTo>
                <a:lnTo>
                  <a:pt x="689875" y="299486"/>
                </a:lnTo>
                <a:lnTo>
                  <a:pt x="680660" y="254389"/>
                </a:lnTo>
                <a:lnTo>
                  <a:pt x="665807" y="211628"/>
                </a:lnTo>
                <a:lnTo>
                  <a:pt x="645728" y="171615"/>
                </a:lnTo>
                <a:lnTo>
                  <a:pt x="620836" y="134764"/>
                </a:lnTo>
                <a:lnTo>
                  <a:pt x="591545" y="101487"/>
                </a:lnTo>
                <a:lnTo>
                  <a:pt x="558266" y="72197"/>
                </a:lnTo>
                <a:lnTo>
                  <a:pt x="521414" y="47307"/>
                </a:lnTo>
                <a:lnTo>
                  <a:pt x="481400" y="27229"/>
                </a:lnTo>
                <a:lnTo>
                  <a:pt x="438637" y="12377"/>
                </a:lnTo>
                <a:lnTo>
                  <a:pt x="393539" y="3163"/>
                </a:lnTo>
                <a:lnTo>
                  <a:pt x="346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91992" y="4845879"/>
            <a:ext cx="572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2231A"/>
                </a:solidFill>
                <a:latin typeface="Verdana"/>
                <a:cs typeface="Verdana"/>
              </a:rPr>
              <a:t>71%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29769" y="2668899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577" y="0"/>
                </a:moveTo>
                <a:lnTo>
                  <a:pt x="454176" y="2300"/>
                </a:lnTo>
                <a:lnTo>
                  <a:pt x="407077" y="9062"/>
                </a:lnTo>
                <a:lnTo>
                  <a:pt x="361490" y="20074"/>
                </a:lnTo>
                <a:lnTo>
                  <a:pt x="317626" y="35126"/>
                </a:lnTo>
                <a:lnTo>
                  <a:pt x="275695" y="54007"/>
                </a:lnTo>
                <a:lnTo>
                  <a:pt x="235908" y="76506"/>
                </a:lnTo>
                <a:lnTo>
                  <a:pt x="198476" y="102414"/>
                </a:lnTo>
                <a:lnTo>
                  <a:pt x="163609" y="131518"/>
                </a:lnTo>
                <a:lnTo>
                  <a:pt x="131518" y="163609"/>
                </a:lnTo>
                <a:lnTo>
                  <a:pt x="102414" y="198476"/>
                </a:lnTo>
                <a:lnTo>
                  <a:pt x="76506" y="235908"/>
                </a:lnTo>
                <a:lnTo>
                  <a:pt x="54007" y="275695"/>
                </a:lnTo>
                <a:lnTo>
                  <a:pt x="35126" y="317626"/>
                </a:lnTo>
                <a:lnTo>
                  <a:pt x="20074" y="361490"/>
                </a:lnTo>
                <a:lnTo>
                  <a:pt x="9062" y="407077"/>
                </a:lnTo>
                <a:lnTo>
                  <a:pt x="2300" y="454176"/>
                </a:lnTo>
                <a:lnTo>
                  <a:pt x="0" y="502577"/>
                </a:lnTo>
                <a:lnTo>
                  <a:pt x="2318" y="551100"/>
                </a:lnTo>
                <a:lnTo>
                  <a:pt x="9062" y="598080"/>
                </a:lnTo>
                <a:lnTo>
                  <a:pt x="20074" y="643668"/>
                </a:lnTo>
                <a:lnTo>
                  <a:pt x="35126" y="687534"/>
                </a:lnTo>
                <a:lnTo>
                  <a:pt x="54007" y="729466"/>
                </a:lnTo>
                <a:lnTo>
                  <a:pt x="76506" y="769254"/>
                </a:lnTo>
                <a:lnTo>
                  <a:pt x="102414" y="806687"/>
                </a:lnTo>
                <a:lnTo>
                  <a:pt x="131518" y="841555"/>
                </a:lnTo>
                <a:lnTo>
                  <a:pt x="163609" y="873646"/>
                </a:lnTo>
                <a:lnTo>
                  <a:pt x="198476" y="902751"/>
                </a:lnTo>
                <a:lnTo>
                  <a:pt x="235908" y="928659"/>
                </a:lnTo>
                <a:lnTo>
                  <a:pt x="275695" y="951159"/>
                </a:lnTo>
                <a:lnTo>
                  <a:pt x="317626" y="970040"/>
                </a:lnTo>
                <a:lnTo>
                  <a:pt x="361490" y="985092"/>
                </a:lnTo>
                <a:lnTo>
                  <a:pt x="407077" y="996104"/>
                </a:lnTo>
                <a:lnTo>
                  <a:pt x="454176" y="1002866"/>
                </a:lnTo>
                <a:lnTo>
                  <a:pt x="502577" y="1005166"/>
                </a:lnTo>
                <a:lnTo>
                  <a:pt x="550979" y="1002866"/>
                </a:lnTo>
                <a:lnTo>
                  <a:pt x="598079" y="996104"/>
                </a:lnTo>
                <a:lnTo>
                  <a:pt x="643667" y="985092"/>
                </a:lnTo>
                <a:lnTo>
                  <a:pt x="687532" y="970040"/>
                </a:lnTo>
                <a:lnTo>
                  <a:pt x="729463" y="951159"/>
                </a:lnTo>
                <a:lnTo>
                  <a:pt x="769250" y="928659"/>
                </a:lnTo>
                <a:lnTo>
                  <a:pt x="806682" y="902751"/>
                </a:lnTo>
                <a:lnTo>
                  <a:pt x="841549" y="873646"/>
                </a:lnTo>
                <a:lnTo>
                  <a:pt x="873639" y="841555"/>
                </a:lnTo>
                <a:lnTo>
                  <a:pt x="902743" y="806687"/>
                </a:lnTo>
                <a:lnTo>
                  <a:pt x="906177" y="801725"/>
                </a:lnTo>
                <a:lnTo>
                  <a:pt x="502577" y="801725"/>
                </a:lnTo>
                <a:lnTo>
                  <a:pt x="454053" y="797810"/>
                </a:lnTo>
                <a:lnTo>
                  <a:pt x="408023" y="786474"/>
                </a:lnTo>
                <a:lnTo>
                  <a:pt x="365101" y="768335"/>
                </a:lnTo>
                <a:lnTo>
                  <a:pt x="325904" y="744007"/>
                </a:lnTo>
                <a:lnTo>
                  <a:pt x="291047" y="714106"/>
                </a:lnTo>
                <a:lnTo>
                  <a:pt x="261147" y="679249"/>
                </a:lnTo>
                <a:lnTo>
                  <a:pt x="236819" y="640052"/>
                </a:lnTo>
                <a:lnTo>
                  <a:pt x="218679" y="597130"/>
                </a:lnTo>
                <a:lnTo>
                  <a:pt x="207343" y="551100"/>
                </a:lnTo>
                <a:lnTo>
                  <a:pt x="203428" y="502577"/>
                </a:lnTo>
                <a:lnTo>
                  <a:pt x="207343" y="454057"/>
                </a:lnTo>
                <a:lnTo>
                  <a:pt x="218679" y="408029"/>
                </a:lnTo>
                <a:lnTo>
                  <a:pt x="236819" y="365109"/>
                </a:lnTo>
                <a:lnTo>
                  <a:pt x="261147" y="325914"/>
                </a:lnTo>
                <a:lnTo>
                  <a:pt x="291047" y="291058"/>
                </a:lnTo>
                <a:lnTo>
                  <a:pt x="325904" y="261159"/>
                </a:lnTo>
                <a:lnTo>
                  <a:pt x="365101" y="236831"/>
                </a:lnTo>
                <a:lnTo>
                  <a:pt x="408023" y="218692"/>
                </a:lnTo>
                <a:lnTo>
                  <a:pt x="454053" y="207356"/>
                </a:lnTo>
                <a:lnTo>
                  <a:pt x="502577" y="203441"/>
                </a:lnTo>
                <a:lnTo>
                  <a:pt x="906179" y="203441"/>
                </a:lnTo>
                <a:lnTo>
                  <a:pt x="902743" y="198476"/>
                </a:lnTo>
                <a:lnTo>
                  <a:pt x="873639" y="163609"/>
                </a:lnTo>
                <a:lnTo>
                  <a:pt x="841549" y="131518"/>
                </a:lnTo>
                <a:lnTo>
                  <a:pt x="806682" y="102414"/>
                </a:lnTo>
                <a:lnTo>
                  <a:pt x="769250" y="76506"/>
                </a:lnTo>
                <a:lnTo>
                  <a:pt x="729463" y="54007"/>
                </a:lnTo>
                <a:lnTo>
                  <a:pt x="687532" y="35126"/>
                </a:lnTo>
                <a:lnTo>
                  <a:pt x="643667" y="20074"/>
                </a:lnTo>
                <a:lnTo>
                  <a:pt x="598079" y="9062"/>
                </a:lnTo>
                <a:lnTo>
                  <a:pt x="550979" y="2300"/>
                </a:lnTo>
                <a:lnTo>
                  <a:pt x="502577" y="0"/>
                </a:lnTo>
                <a:close/>
              </a:path>
              <a:path w="1005204" h="1005204">
                <a:moveTo>
                  <a:pt x="906179" y="203441"/>
                </a:moveTo>
                <a:lnTo>
                  <a:pt x="502577" y="203441"/>
                </a:lnTo>
                <a:lnTo>
                  <a:pt x="551100" y="207356"/>
                </a:lnTo>
                <a:lnTo>
                  <a:pt x="597130" y="218692"/>
                </a:lnTo>
                <a:lnTo>
                  <a:pt x="640052" y="236831"/>
                </a:lnTo>
                <a:lnTo>
                  <a:pt x="679249" y="261159"/>
                </a:lnTo>
                <a:lnTo>
                  <a:pt x="714106" y="291058"/>
                </a:lnTo>
                <a:lnTo>
                  <a:pt x="744007" y="325914"/>
                </a:lnTo>
                <a:lnTo>
                  <a:pt x="768335" y="365109"/>
                </a:lnTo>
                <a:lnTo>
                  <a:pt x="786474" y="408029"/>
                </a:lnTo>
                <a:lnTo>
                  <a:pt x="797810" y="454057"/>
                </a:lnTo>
                <a:lnTo>
                  <a:pt x="801725" y="502577"/>
                </a:lnTo>
                <a:lnTo>
                  <a:pt x="797810" y="551100"/>
                </a:lnTo>
                <a:lnTo>
                  <a:pt x="786474" y="597130"/>
                </a:lnTo>
                <a:lnTo>
                  <a:pt x="768335" y="640052"/>
                </a:lnTo>
                <a:lnTo>
                  <a:pt x="744007" y="679249"/>
                </a:lnTo>
                <a:lnTo>
                  <a:pt x="714106" y="714106"/>
                </a:lnTo>
                <a:lnTo>
                  <a:pt x="679249" y="744007"/>
                </a:lnTo>
                <a:lnTo>
                  <a:pt x="640052" y="768335"/>
                </a:lnTo>
                <a:lnTo>
                  <a:pt x="597130" y="786474"/>
                </a:lnTo>
                <a:lnTo>
                  <a:pt x="551100" y="797810"/>
                </a:lnTo>
                <a:lnTo>
                  <a:pt x="502577" y="801725"/>
                </a:lnTo>
                <a:lnTo>
                  <a:pt x="906177" y="801725"/>
                </a:lnTo>
                <a:lnTo>
                  <a:pt x="928650" y="769254"/>
                </a:lnTo>
                <a:lnTo>
                  <a:pt x="951149" y="729466"/>
                </a:lnTo>
                <a:lnTo>
                  <a:pt x="970029" y="687534"/>
                </a:lnTo>
                <a:lnTo>
                  <a:pt x="985080" y="643668"/>
                </a:lnTo>
                <a:lnTo>
                  <a:pt x="996092" y="598080"/>
                </a:lnTo>
                <a:lnTo>
                  <a:pt x="1002853" y="550979"/>
                </a:lnTo>
                <a:lnTo>
                  <a:pt x="1005154" y="502577"/>
                </a:lnTo>
                <a:lnTo>
                  <a:pt x="1002836" y="454057"/>
                </a:lnTo>
                <a:lnTo>
                  <a:pt x="996092" y="407077"/>
                </a:lnTo>
                <a:lnTo>
                  <a:pt x="985080" y="361490"/>
                </a:lnTo>
                <a:lnTo>
                  <a:pt x="970029" y="317626"/>
                </a:lnTo>
                <a:lnTo>
                  <a:pt x="951149" y="275695"/>
                </a:lnTo>
                <a:lnTo>
                  <a:pt x="928650" y="235908"/>
                </a:lnTo>
                <a:lnTo>
                  <a:pt x="906179" y="20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85826" y="2824963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346519" y="0"/>
                </a:moveTo>
                <a:lnTo>
                  <a:pt x="299499" y="3163"/>
                </a:lnTo>
                <a:lnTo>
                  <a:pt x="254401" y="12378"/>
                </a:lnTo>
                <a:lnTo>
                  <a:pt x="211638" y="27231"/>
                </a:lnTo>
                <a:lnTo>
                  <a:pt x="171624" y="47310"/>
                </a:lnTo>
                <a:lnTo>
                  <a:pt x="134772" y="72202"/>
                </a:lnTo>
                <a:lnTo>
                  <a:pt x="101493" y="101493"/>
                </a:lnTo>
                <a:lnTo>
                  <a:pt x="72202" y="134772"/>
                </a:lnTo>
                <a:lnTo>
                  <a:pt x="47310" y="171624"/>
                </a:lnTo>
                <a:lnTo>
                  <a:pt x="27231" y="211638"/>
                </a:lnTo>
                <a:lnTo>
                  <a:pt x="12378" y="254401"/>
                </a:lnTo>
                <a:lnTo>
                  <a:pt x="3163" y="299499"/>
                </a:lnTo>
                <a:lnTo>
                  <a:pt x="0" y="346519"/>
                </a:lnTo>
                <a:lnTo>
                  <a:pt x="3163" y="393539"/>
                </a:lnTo>
                <a:lnTo>
                  <a:pt x="12378" y="438637"/>
                </a:lnTo>
                <a:lnTo>
                  <a:pt x="27231" y="481400"/>
                </a:lnTo>
                <a:lnTo>
                  <a:pt x="47310" y="521414"/>
                </a:lnTo>
                <a:lnTo>
                  <a:pt x="72202" y="558266"/>
                </a:lnTo>
                <a:lnTo>
                  <a:pt x="101493" y="591545"/>
                </a:lnTo>
                <a:lnTo>
                  <a:pt x="134772" y="620836"/>
                </a:lnTo>
                <a:lnTo>
                  <a:pt x="171624" y="645728"/>
                </a:lnTo>
                <a:lnTo>
                  <a:pt x="211638" y="665807"/>
                </a:lnTo>
                <a:lnTo>
                  <a:pt x="254401" y="680660"/>
                </a:lnTo>
                <a:lnTo>
                  <a:pt x="299499" y="689875"/>
                </a:lnTo>
                <a:lnTo>
                  <a:pt x="346519" y="693038"/>
                </a:lnTo>
                <a:lnTo>
                  <a:pt x="393539" y="689875"/>
                </a:lnTo>
                <a:lnTo>
                  <a:pt x="438637" y="680660"/>
                </a:lnTo>
                <a:lnTo>
                  <a:pt x="481400" y="665807"/>
                </a:lnTo>
                <a:lnTo>
                  <a:pt x="521414" y="645728"/>
                </a:lnTo>
                <a:lnTo>
                  <a:pt x="558266" y="620836"/>
                </a:lnTo>
                <a:lnTo>
                  <a:pt x="591545" y="591545"/>
                </a:lnTo>
                <a:lnTo>
                  <a:pt x="620836" y="558266"/>
                </a:lnTo>
                <a:lnTo>
                  <a:pt x="645728" y="521414"/>
                </a:lnTo>
                <a:lnTo>
                  <a:pt x="665807" y="481400"/>
                </a:lnTo>
                <a:lnTo>
                  <a:pt x="680660" y="438637"/>
                </a:lnTo>
                <a:lnTo>
                  <a:pt x="689875" y="393539"/>
                </a:lnTo>
                <a:lnTo>
                  <a:pt x="693038" y="346519"/>
                </a:lnTo>
                <a:lnTo>
                  <a:pt x="689875" y="299499"/>
                </a:lnTo>
                <a:lnTo>
                  <a:pt x="680660" y="254401"/>
                </a:lnTo>
                <a:lnTo>
                  <a:pt x="665807" y="211638"/>
                </a:lnTo>
                <a:lnTo>
                  <a:pt x="645728" y="171624"/>
                </a:lnTo>
                <a:lnTo>
                  <a:pt x="620836" y="134772"/>
                </a:lnTo>
                <a:lnTo>
                  <a:pt x="591545" y="101493"/>
                </a:lnTo>
                <a:lnTo>
                  <a:pt x="558266" y="72202"/>
                </a:lnTo>
                <a:lnTo>
                  <a:pt x="521414" y="47310"/>
                </a:lnTo>
                <a:lnTo>
                  <a:pt x="481400" y="27231"/>
                </a:lnTo>
                <a:lnTo>
                  <a:pt x="438637" y="12378"/>
                </a:lnTo>
                <a:lnTo>
                  <a:pt x="393539" y="3163"/>
                </a:lnTo>
                <a:lnTo>
                  <a:pt x="346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946592" y="3012839"/>
            <a:ext cx="572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2231A"/>
                </a:solidFill>
                <a:latin typeface="Verdana"/>
                <a:cs typeface="Verdana"/>
              </a:rPr>
              <a:t>26%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29769" y="4501928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577" y="0"/>
                </a:moveTo>
                <a:lnTo>
                  <a:pt x="454176" y="2300"/>
                </a:lnTo>
                <a:lnTo>
                  <a:pt x="407077" y="9062"/>
                </a:lnTo>
                <a:lnTo>
                  <a:pt x="361490" y="20074"/>
                </a:lnTo>
                <a:lnTo>
                  <a:pt x="317626" y="35126"/>
                </a:lnTo>
                <a:lnTo>
                  <a:pt x="275695" y="54007"/>
                </a:lnTo>
                <a:lnTo>
                  <a:pt x="235908" y="76506"/>
                </a:lnTo>
                <a:lnTo>
                  <a:pt x="198476" y="102414"/>
                </a:lnTo>
                <a:lnTo>
                  <a:pt x="163609" y="131518"/>
                </a:lnTo>
                <a:lnTo>
                  <a:pt x="131518" y="163609"/>
                </a:lnTo>
                <a:lnTo>
                  <a:pt x="102414" y="198476"/>
                </a:lnTo>
                <a:lnTo>
                  <a:pt x="76506" y="235908"/>
                </a:lnTo>
                <a:lnTo>
                  <a:pt x="54007" y="275695"/>
                </a:lnTo>
                <a:lnTo>
                  <a:pt x="35126" y="317626"/>
                </a:lnTo>
                <a:lnTo>
                  <a:pt x="20074" y="361490"/>
                </a:lnTo>
                <a:lnTo>
                  <a:pt x="9062" y="407077"/>
                </a:lnTo>
                <a:lnTo>
                  <a:pt x="2300" y="454176"/>
                </a:lnTo>
                <a:lnTo>
                  <a:pt x="0" y="502577"/>
                </a:lnTo>
                <a:lnTo>
                  <a:pt x="2318" y="551103"/>
                </a:lnTo>
                <a:lnTo>
                  <a:pt x="9062" y="598084"/>
                </a:lnTo>
                <a:lnTo>
                  <a:pt x="20074" y="643674"/>
                </a:lnTo>
                <a:lnTo>
                  <a:pt x="35126" y="687541"/>
                </a:lnTo>
                <a:lnTo>
                  <a:pt x="54007" y="729474"/>
                </a:lnTo>
                <a:lnTo>
                  <a:pt x="76506" y="769263"/>
                </a:lnTo>
                <a:lnTo>
                  <a:pt x="102414" y="806697"/>
                </a:lnTo>
                <a:lnTo>
                  <a:pt x="131518" y="841566"/>
                </a:lnTo>
                <a:lnTo>
                  <a:pt x="163609" y="873658"/>
                </a:lnTo>
                <a:lnTo>
                  <a:pt x="198476" y="902763"/>
                </a:lnTo>
                <a:lnTo>
                  <a:pt x="235908" y="928671"/>
                </a:lnTo>
                <a:lnTo>
                  <a:pt x="275695" y="951171"/>
                </a:lnTo>
                <a:lnTo>
                  <a:pt x="317626" y="970052"/>
                </a:lnTo>
                <a:lnTo>
                  <a:pt x="361490" y="985104"/>
                </a:lnTo>
                <a:lnTo>
                  <a:pt x="407077" y="996117"/>
                </a:lnTo>
                <a:lnTo>
                  <a:pt x="454176" y="1002878"/>
                </a:lnTo>
                <a:lnTo>
                  <a:pt x="502577" y="1005179"/>
                </a:lnTo>
                <a:lnTo>
                  <a:pt x="550979" y="1002878"/>
                </a:lnTo>
                <a:lnTo>
                  <a:pt x="598079" y="996117"/>
                </a:lnTo>
                <a:lnTo>
                  <a:pt x="643667" y="985104"/>
                </a:lnTo>
                <a:lnTo>
                  <a:pt x="687532" y="970052"/>
                </a:lnTo>
                <a:lnTo>
                  <a:pt x="729463" y="951171"/>
                </a:lnTo>
                <a:lnTo>
                  <a:pt x="769250" y="928671"/>
                </a:lnTo>
                <a:lnTo>
                  <a:pt x="806682" y="902763"/>
                </a:lnTo>
                <a:lnTo>
                  <a:pt x="841549" y="873658"/>
                </a:lnTo>
                <a:lnTo>
                  <a:pt x="873639" y="841566"/>
                </a:lnTo>
                <a:lnTo>
                  <a:pt x="902743" y="806697"/>
                </a:lnTo>
                <a:lnTo>
                  <a:pt x="906175" y="801738"/>
                </a:lnTo>
                <a:lnTo>
                  <a:pt x="502577" y="801738"/>
                </a:lnTo>
                <a:lnTo>
                  <a:pt x="454053" y="797822"/>
                </a:lnTo>
                <a:lnTo>
                  <a:pt x="408023" y="786487"/>
                </a:lnTo>
                <a:lnTo>
                  <a:pt x="365101" y="768347"/>
                </a:lnTo>
                <a:lnTo>
                  <a:pt x="325904" y="744018"/>
                </a:lnTo>
                <a:lnTo>
                  <a:pt x="291047" y="714117"/>
                </a:lnTo>
                <a:lnTo>
                  <a:pt x="261147" y="679259"/>
                </a:lnTo>
                <a:lnTo>
                  <a:pt x="236819" y="640061"/>
                </a:lnTo>
                <a:lnTo>
                  <a:pt x="218679" y="597137"/>
                </a:lnTo>
                <a:lnTo>
                  <a:pt x="207343" y="551103"/>
                </a:lnTo>
                <a:lnTo>
                  <a:pt x="203428" y="502577"/>
                </a:lnTo>
                <a:lnTo>
                  <a:pt x="207343" y="454057"/>
                </a:lnTo>
                <a:lnTo>
                  <a:pt x="218679" y="408029"/>
                </a:lnTo>
                <a:lnTo>
                  <a:pt x="236819" y="365109"/>
                </a:lnTo>
                <a:lnTo>
                  <a:pt x="261147" y="325914"/>
                </a:lnTo>
                <a:lnTo>
                  <a:pt x="291047" y="291058"/>
                </a:lnTo>
                <a:lnTo>
                  <a:pt x="325904" y="261159"/>
                </a:lnTo>
                <a:lnTo>
                  <a:pt x="365101" y="236831"/>
                </a:lnTo>
                <a:lnTo>
                  <a:pt x="408023" y="218692"/>
                </a:lnTo>
                <a:lnTo>
                  <a:pt x="454053" y="207356"/>
                </a:lnTo>
                <a:lnTo>
                  <a:pt x="502577" y="203441"/>
                </a:lnTo>
                <a:lnTo>
                  <a:pt x="906179" y="203441"/>
                </a:lnTo>
                <a:lnTo>
                  <a:pt x="902743" y="198476"/>
                </a:lnTo>
                <a:lnTo>
                  <a:pt x="873639" y="163609"/>
                </a:lnTo>
                <a:lnTo>
                  <a:pt x="841549" y="131518"/>
                </a:lnTo>
                <a:lnTo>
                  <a:pt x="806682" y="102414"/>
                </a:lnTo>
                <a:lnTo>
                  <a:pt x="769250" y="76506"/>
                </a:lnTo>
                <a:lnTo>
                  <a:pt x="729463" y="54007"/>
                </a:lnTo>
                <a:lnTo>
                  <a:pt x="687532" y="35126"/>
                </a:lnTo>
                <a:lnTo>
                  <a:pt x="643667" y="20074"/>
                </a:lnTo>
                <a:lnTo>
                  <a:pt x="598079" y="9062"/>
                </a:lnTo>
                <a:lnTo>
                  <a:pt x="550979" y="2300"/>
                </a:lnTo>
                <a:lnTo>
                  <a:pt x="502577" y="0"/>
                </a:lnTo>
                <a:close/>
              </a:path>
              <a:path w="1005204" h="1005204">
                <a:moveTo>
                  <a:pt x="906179" y="203441"/>
                </a:moveTo>
                <a:lnTo>
                  <a:pt x="502577" y="203441"/>
                </a:lnTo>
                <a:lnTo>
                  <a:pt x="551100" y="207356"/>
                </a:lnTo>
                <a:lnTo>
                  <a:pt x="597130" y="218692"/>
                </a:lnTo>
                <a:lnTo>
                  <a:pt x="640052" y="236831"/>
                </a:lnTo>
                <a:lnTo>
                  <a:pt x="679249" y="261159"/>
                </a:lnTo>
                <a:lnTo>
                  <a:pt x="714106" y="291058"/>
                </a:lnTo>
                <a:lnTo>
                  <a:pt x="744007" y="325914"/>
                </a:lnTo>
                <a:lnTo>
                  <a:pt x="768335" y="365109"/>
                </a:lnTo>
                <a:lnTo>
                  <a:pt x="786474" y="408029"/>
                </a:lnTo>
                <a:lnTo>
                  <a:pt x="797810" y="454057"/>
                </a:lnTo>
                <a:lnTo>
                  <a:pt x="801725" y="502577"/>
                </a:lnTo>
                <a:lnTo>
                  <a:pt x="797810" y="551103"/>
                </a:lnTo>
                <a:lnTo>
                  <a:pt x="786474" y="597137"/>
                </a:lnTo>
                <a:lnTo>
                  <a:pt x="768335" y="640061"/>
                </a:lnTo>
                <a:lnTo>
                  <a:pt x="744007" y="679259"/>
                </a:lnTo>
                <a:lnTo>
                  <a:pt x="714106" y="714117"/>
                </a:lnTo>
                <a:lnTo>
                  <a:pt x="679249" y="744018"/>
                </a:lnTo>
                <a:lnTo>
                  <a:pt x="640052" y="768347"/>
                </a:lnTo>
                <a:lnTo>
                  <a:pt x="597130" y="786487"/>
                </a:lnTo>
                <a:lnTo>
                  <a:pt x="551100" y="797822"/>
                </a:lnTo>
                <a:lnTo>
                  <a:pt x="502577" y="801738"/>
                </a:lnTo>
                <a:lnTo>
                  <a:pt x="906175" y="801738"/>
                </a:lnTo>
                <a:lnTo>
                  <a:pt x="928650" y="769263"/>
                </a:lnTo>
                <a:lnTo>
                  <a:pt x="951149" y="729474"/>
                </a:lnTo>
                <a:lnTo>
                  <a:pt x="970029" y="687541"/>
                </a:lnTo>
                <a:lnTo>
                  <a:pt x="985080" y="643674"/>
                </a:lnTo>
                <a:lnTo>
                  <a:pt x="996092" y="598084"/>
                </a:lnTo>
                <a:lnTo>
                  <a:pt x="1002853" y="550981"/>
                </a:lnTo>
                <a:lnTo>
                  <a:pt x="1005154" y="502577"/>
                </a:lnTo>
                <a:lnTo>
                  <a:pt x="1002836" y="454057"/>
                </a:lnTo>
                <a:lnTo>
                  <a:pt x="996092" y="407077"/>
                </a:lnTo>
                <a:lnTo>
                  <a:pt x="985080" y="361490"/>
                </a:lnTo>
                <a:lnTo>
                  <a:pt x="970029" y="317626"/>
                </a:lnTo>
                <a:lnTo>
                  <a:pt x="951149" y="275695"/>
                </a:lnTo>
                <a:lnTo>
                  <a:pt x="928650" y="235908"/>
                </a:lnTo>
                <a:lnTo>
                  <a:pt x="906179" y="20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85826" y="4658004"/>
            <a:ext cx="693420" cy="693420"/>
          </a:xfrm>
          <a:custGeom>
            <a:avLst/>
            <a:gdLst/>
            <a:ahLst/>
            <a:cxnLst/>
            <a:rect l="l" t="t" r="r" b="b"/>
            <a:pathLst>
              <a:path w="693420" h="693420">
                <a:moveTo>
                  <a:pt x="346519" y="0"/>
                </a:moveTo>
                <a:lnTo>
                  <a:pt x="299499" y="3163"/>
                </a:lnTo>
                <a:lnTo>
                  <a:pt x="254401" y="12377"/>
                </a:lnTo>
                <a:lnTo>
                  <a:pt x="211638" y="27229"/>
                </a:lnTo>
                <a:lnTo>
                  <a:pt x="171624" y="47307"/>
                </a:lnTo>
                <a:lnTo>
                  <a:pt x="134772" y="72197"/>
                </a:lnTo>
                <a:lnTo>
                  <a:pt x="101493" y="101487"/>
                </a:lnTo>
                <a:lnTo>
                  <a:pt x="72202" y="134764"/>
                </a:lnTo>
                <a:lnTo>
                  <a:pt x="47310" y="171615"/>
                </a:lnTo>
                <a:lnTo>
                  <a:pt x="27231" y="211628"/>
                </a:lnTo>
                <a:lnTo>
                  <a:pt x="12378" y="254389"/>
                </a:lnTo>
                <a:lnTo>
                  <a:pt x="3163" y="299486"/>
                </a:lnTo>
                <a:lnTo>
                  <a:pt x="0" y="346506"/>
                </a:lnTo>
                <a:lnTo>
                  <a:pt x="3163" y="393527"/>
                </a:lnTo>
                <a:lnTo>
                  <a:pt x="12378" y="438625"/>
                </a:lnTo>
                <a:lnTo>
                  <a:pt x="27231" y="481387"/>
                </a:lnTo>
                <a:lnTo>
                  <a:pt x="47310" y="521401"/>
                </a:lnTo>
                <a:lnTo>
                  <a:pt x="72202" y="558254"/>
                </a:lnTo>
                <a:lnTo>
                  <a:pt x="101493" y="591532"/>
                </a:lnTo>
                <a:lnTo>
                  <a:pt x="134772" y="620824"/>
                </a:lnTo>
                <a:lnTo>
                  <a:pt x="171624" y="645715"/>
                </a:lnTo>
                <a:lnTo>
                  <a:pt x="211638" y="665794"/>
                </a:lnTo>
                <a:lnTo>
                  <a:pt x="254401" y="680648"/>
                </a:lnTo>
                <a:lnTo>
                  <a:pt x="299499" y="689862"/>
                </a:lnTo>
                <a:lnTo>
                  <a:pt x="346519" y="693026"/>
                </a:lnTo>
                <a:lnTo>
                  <a:pt x="393539" y="689862"/>
                </a:lnTo>
                <a:lnTo>
                  <a:pt x="438637" y="680648"/>
                </a:lnTo>
                <a:lnTo>
                  <a:pt x="481400" y="665794"/>
                </a:lnTo>
                <a:lnTo>
                  <a:pt x="521414" y="645715"/>
                </a:lnTo>
                <a:lnTo>
                  <a:pt x="558266" y="620824"/>
                </a:lnTo>
                <a:lnTo>
                  <a:pt x="591545" y="591532"/>
                </a:lnTo>
                <a:lnTo>
                  <a:pt x="620836" y="558254"/>
                </a:lnTo>
                <a:lnTo>
                  <a:pt x="645728" y="521401"/>
                </a:lnTo>
                <a:lnTo>
                  <a:pt x="665807" y="481387"/>
                </a:lnTo>
                <a:lnTo>
                  <a:pt x="680660" y="438625"/>
                </a:lnTo>
                <a:lnTo>
                  <a:pt x="689875" y="393527"/>
                </a:lnTo>
                <a:lnTo>
                  <a:pt x="693038" y="346506"/>
                </a:lnTo>
                <a:lnTo>
                  <a:pt x="689875" y="299486"/>
                </a:lnTo>
                <a:lnTo>
                  <a:pt x="680660" y="254389"/>
                </a:lnTo>
                <a:lnTo>
                  <a:pt x="665807" y="211628"/>
                </a:lnTo>
                <a:lnTo>
                  <a:pt x="645728" y="171615"/>
                </a:lnTo>
                <a:lnTo>
                  <a:pt x="620836" y="134764"/>
                </a:lnTo>
                <a:lnTo>
                  <a:pt x="591545" y="101487"/>
                </a:lnTo>
                <a:lnTo>
                  <a:pt x="558266" y="72197"/>
                </a:lnTo>
                <a:lnTo>
                  <a:pt x="521414" y="47307"/>
                </a:lnTo>
                <a:lnTo>
                  <a:pt x="481400" y="27229"/>
                </a:lnTo>
                <a:lnTo>
                  <a:pt x="438637" y="12377"/>
                </a:lnTo>
                <a:lnTo>
                  <a:pt x="393539" y="3163"/>
                </a:lnTo>
                <a:lnTo>
                  <a:pt x="346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946592" y="4845879"/>
            <a:ext cx="572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2231A"/>
                </a:solidFill>
                <a:latin typeface="Verdana"/>
                <a:cs typeface="Verdana"/>
              </a:rPr>
              <a:t>18%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1940388792"/>
              </p:ext>
            </p:extLst>
          </p:nvPr>
        </p:nvGraphicFramePr>
        <p:xfrm>
          <a:off x="2725736" y="2298675"/>
          <a:ext cx="2940129" cy="17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2549034458"/>
              </p:ext>
            </p:extLst>
          </p:nvPr>
        </p:nvGraphicFramePr>
        <p:xfrm>
          <a:off x="2725736" y="4126497"/>
          <a:ext cx="2940129" cy="17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2152220896"/>
              </p:ext>
            </p:extLst>
          </p:nvPr>
        </p:nvGraphicFramePr>
        <p:xfrm>
          <a:off x="7749097" y="2298675"/>
          <a:ext cx="2940129" cy="17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529321985"/>
              </p:ext>
            </p:extLst>
          </p:nvPr>
        </p:nvGraphicFramePr>
        <p:xfrm>
          <a:off x="7749097" y="4126497"/>
          <a:ext cx="2940129" cy="17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007" y="2856865"/>
            <a:ext cx="908621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20" dirty="0">
                <a:solidFill>
                  <a:srgbClr val="0033A0"/>
                </a:solidFill>
                <a:latin typeface="Verdana"/>
                <a:cs typeface="Verdana"/>
              </a:rPr>
              <a:t>ПРОБЛЕМЫ,</a:t>
            </a:r>
            <a:r>
              <a:rPr sz="4800" b="1" spc="-53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4800" b="1" spc="-220" dirty="0">
                <a:solidFill>
                  <a:srgbClr val="0033A0"/>
                </a:solidFill>
                <a:latin typeface="Verdana"/>
                <a:cs typeface="Verdana"/>
              </a:rPr>
              <a:t>ВЫЯВЛЯЕМЫЕ</a:t>
            </a:r>
            <a:endParaRPr sz="4800" dirty="0">
              <a:latin typeface="Verdana"/>
              <a:cs typeface="Verdana"/>
            </a:endParaRPr>
          </a:p>
          <a:p>
            <a:pPr marL="3571240" marR="30480" indent="-412115">
              <a:lnSpc>
                <a:spcPct val="100000"/>
              </a:lnSpc>
            </a:pPr>
            <a:r>
              <a:rPr sz="4800" b="1" spc="-125" dirty="0">
                <a:solidFill>
                  <a:srgbClr val="0033A0"/>
                </a:solidFill>
                <a:latin typeface="Verdana"/>
                <a:cs typeface="Verdana"/>
              </a:rPr>
              <a:t>ПО</a:t>
            </a:r>
            <a:r>
              <a:rPr sz="4800" b="1" spc="-58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4800" b="1" spc="-240" dirty="0">
                <a:solidFill>
                  <a:srgbClr val="0033A0"/>
                </a:solidFill>
                <a:latin typeface="Verdana"/>
                <a:cs typeface="Verdana"/>
              </a:rPr>
              <a:t>РЕЗУЛЬТАТАМ  ИССЛЕДОВАНИЙ</a:t>
            </a:r>
            <a:endParaRPr sz="4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4238" y="980953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32553" y="411171"/>
            <a:ext cx="5462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A0"/>
                </a:solidFill>
                <a:latin typeface="Verdana"/>
                <a:cs typeface="Verdana"/>
              </a:rPr>
              <a:t>Проблемы, зафиксированные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в</a:t>
            </a:r>
            <a:r>
              <a:rPr sz="1700" b="1" spc="-2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0033A0"/>
                </a:solidFill>
                <a:latin typeface="Verdana"/>
                <a:cs typeface="Verdana"/>
              </a:rPr>
              <a:t>результате</a:t>
            </a:r>
            <a:endParaRPr sz="1700">
              <a:latin typeface="Verdana"/>
              <a:cs typeface="Verdana"/>
            </a:endParaRPr>
          </a:p>
          <a:p>
            <a:pPr marL="3082925">
              <a:lnSpc>
                <a:spcPts val="1920"/>
              </a:lnSpc>
            </a:pPr>
            <a:r>
              <a:rPr sz="1700" b="1" spc="-5" dirty="0">
                <a:solidFill>
                  <a:srgbClr val="0033A0"/>
                </a:solidFill>
                <a:latin typeface="Verdana"/>
                <a:cs typeface="Verdana"/>
              </a:rPr>
              <a:t>исследований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700" b="1" spc="-10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22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4238" y="980953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1445" y="2694962"/>
            <a:ext cx="1255775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2267" y="1787261"/>
            <a:ext cx="9069070" cy="3872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E2231A"/>
                </a:solidFill>
                <a:latin typeface="Verdana"/>
                <a:cs typeface="Verdana"/>
              </a:rPr>
              <a:t>Нарушение маркировки</a:t>
            </a:r>
            <a:r>
              <a:rPr sz="2400" b="1" spc="-254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65" dirty="0">
                <a:solidFill>
                  <a:srgbClr val="E2231A"/>
                </a:solidFill>
                <a:latin typeface="Verdana"/>
                <a:cs typeface="Verdana"/>
              </a:rPr>
              <a:t>товара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2059305">
              <a:lnSpc>
                <a:spcPct val="100000"/>
              </a:lnSpc>
            </a:pPr>
            <a:r>
              <a:rPr sz="1800" b="1" spc="-5" dirty="0">
                <a:solidFill>
                  <a:srgbClr val="0033A0"/>
                </a:solidFill>
                <a:latin typeface="Verdana"/>
                <a:cs typeface="Verdana"/>
              </a:rPr>
              <a:t>Незначительные</a:t>
            </a:r>
            <a:r>
              <a:rPr sz="1800" b="1" spc="-10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33A0"/>
                </a:solidFill>
                <a:latin typeface="Verdana"/>
                <a:cs typeface="Verdana"/>
              </a:rPr>
              <a:t>нарушения:</a:t>
            </a:r>
            <a:endParaRPr sz="1800" dirty="0">
              <a:latin typeface="Verdana"/>
              <a:cs typeface="Verdana"/>
            </a:endParaRPr>
          </a:p>
          <a:p>
            <a:pPr marL="2388870" indent="-329565">
              <a:lnSpc>
                <a:spcPct val="100000"/>
              </a:lnSpc>
              <a:buChar char="•"/>
              <a:tabLst>
                <a:tab pos="2388870" algn="l"/>
                <a:tab pos="2389505" algn="l"/>
              </a:tabLst>
            </a:pPr>
            <a:r>
              <a:rPr sz="1800" dirty="0">
                <a:latin typeface="Verdana"/>
                <a:cs typeface="Verdana"/>
              </a:rPr>
              <a:t>отсутствие </a:t>
            </a:r>
            <a:r>
              <a:rPr sz="1800" spc="-5" dirty="0">
                <a:latin typeface="Verdana"/>
                <a:cs typeface="Verdana"/>
              </a:rPr>
              <a:t>информации </a:t>
            </a:r>
            <a:r>
              <a:rPr sz="1800" dirty="0">
                <a:latin typeface="Verdana"/>
                <a:cs typeface="Verdana"/>
              </a:rPr>
              <a:t>о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производителе</a:t>
            </a:r>
            <a:endParaRPr sz="1800" dirty="0">
              <a:latin typeface="Verdana"/>
              <a:cs typeface="Verdana"/>
            </a:endParaRPr>
          </a:p>
          <a:p>
            <a:pPr marL="2388870" indent="-329565">
              <a:lnSpc>
                <a:spcPct val="100000"/>
              </a:lnSpc>
              <a:buChar char="•"/>
              <a:tabLst>
                <a:tab pos="2388870" algn="l"/>
                <a:tab pos="2389505" algn="l"/>
              </a:tabLst>
            </a:pPr>
            <a:r>
              <a:rPr sz="1800" dirty="0">
                <a:latin typeface="Verdana"/>
                <a:cs typeface="Verdana"/>
              </a:rPr>
              <a:t>описание </a:t>
            </a:r>
            <a:r>
              <a:rPr sz="1800" spc="-5" dirty="0">
                <a:latin typeface="Verdana"/>
                <a:cs typeface="Verdana"/>
              </a:rPr>
              <a:t>продукта на иностранном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языке</a:t>
            </a:r>
          </a:p>
          <a:p>
            <a:pPr marL="2388870" indent="-329565">
              <a:lnSpc>
                <a:spcPct val="100000"/>
              </a:lnSpc>
              <a:buChar char="•"/>
              <a:tabLst>
                <a:tab pos="2388870" algn="l"/>
                <a:tab pos="2389505" algn="l"/>
              </a:tabLst>
            </a:pPr>
            <a:r>
              <a:rPr sz="1800" dirty="0">
                <a:latin typeface="Verdana"/>
                <a:cs typeface="Verdana"/>
              </a:rPr>
              <a:t>ошибка </a:t>
            </a:r>
            <a:r>
              <a:rPr sz="1800" spc="-5" dirty="0">
                <a:latin typeface="Verdana"/>
                <a:cs typeface="Verdana"/>
              </a:rPr>
              <a:t>при нанесении </a:t>
            </a:r>
            <a:r>
              <a:rPr sz="1800" dirty="0">
                <a:latin typeface="Verdana"/>
                <a:cs typeface="Verdana"/>
              </a:rPr>
              <a:t>данных </a:t>
            </a:r>
            <a:r>
              <a:rPr sz="1800" spc="-5" dirty="0">
                <a:latin typeface="Verdana"/>
                <a:cs typeface="Verdana"/>
              </a:rPr>
              <a:t>на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этикетку</a:t>
            </a:r>
          </a:p>
          <a:p>
            <a:pPr>
              <a:lnSpc>
                <a:spcPct val="100000"/>
              </a:lnSpc>
              <a:buFont typeface="Verdana"/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2059305">
              <a:lnSpc>
                <a:spcPct val="100000"/>
              </a:lnSpc>
              <a:spcBef>
                <a:spcPts val="1795"/>
              </a:spcBef>
            </a:pPr>
            <a:r>
              <a:rPr sz="1800" b="1" spc="-5" dirty="0">
                <a:solidFill>
                  <a:srgbClr val="0033A0"/>
                </a:solidFill>
                <a:latin typeface="Verdana"/>
                <a:cs typeface="Verdana"/>
              </a:rPr>
              <a:t>Грубые </a:t>
            </a:r>
            <a:r>
              <a:rPr sz="1800" b="1" dirty="0">
                <a:solidFill>
                  <a:srgbClr val="0033A0"/>
                </a:solidFill>
                <a:latin typeface="Verdana"/>
                <a:cs typeface="Verdana"/>
              </a:rPr>
              <a:t>нарушения. </a:t>
            </a:r>
            <a:r>
              <a:rPr sz="1800" b="1" spc="-5" dirty="0">
                <a:solidFill>
                  <a:srgbClr val="0033A0"/>
                </a:solidFill>
                <a:latin typeface="Verdana"/>
                <a:cs typeface="Verdana"/>
              </a:rPr>
              <a:t>Обман</a:t>
            </a:r>
            <a:r>
              <a:rPr sz="1800" b="1" spc="-9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33A0"/>
                </a:solidFill>
                <a:latin typeface="Verdana"/>
                <a:cs typeface="Verdana"/>
              </a:rPr>
              <a:t>потребителя:</a:t>
            </a:r>
            <a:endParaRPr sz="1800" dirty="0">
              <a:latin typeface="Verdana"/>
              <a:cs typeface="Verdana"/>
            </a:endParaRPr>
          </a:p>
          <a:p>
            <a:pPr marL="2388870" indent="-329565">
              <a:lnSpc>
                <a:spcPct val="100000"/>
              </a:lnSpc>
              <a:buChar char="•"/>
              <a:tabLst>
                <a:tab pos="2388870" algn="l"/>
                <a:tab pos="2389505" algn="l"/>
              </a:tabLst>
            </a:pPr>
            <a:r>
              <a:rPr sz="1800" spc="-5" dirty="0">
                <a:latin typeface="Verdana"/>
                <a:cs typeface="Verdana"/>
              </a:rPr>
              <a:t>подмена </a:t>
            </a:r>
            <a:r>
              <a:rPr sz="1800" dirty="0">
                <a:latin typeface="Verdana"/>
                <a:cs typeface="Verdana"/>
              </a:rPr>
              <a:t>видов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сырья</a:t>
            </a:r>
            <a:endParaRPr sz="1800" dirty="0">
              <a:latin typeface="Verdana"/>
              <a:cs typeface="Verdana"/>
            </a:endParaRPr>
          </a:p>
          <a:p>
            <a:pPr marL="2388870" indent="-329565">
              <a:lnSpc>
                <a:spcPct val="100000"/>
              </a:lnSpc>
              <a:buChar char="•"/>
              <a:tabLst>
                <a:tab pos="2388870" algn="l"/>
                <a:tab pos="2389505" algn="l"/>
              </a:tabLst>
            </a:pPr>
            <a:r>
              <a:rPr sz="1800" spc="-5" dirty="0">
                <a:latin typeface="Verdana"/>
                <a:cs typeface="Verdana"/>
              </a:rPr>
              <a:t>несоответствие </a:t>
            </a:r>
            <a:r>
              <a:rPr sz="1800" dirty="0">
                <a:latin typeface="Verdana"/>
                <a:cs typeface="Verdana"/>
              </a:rPr>
              <a:t>фактического веса </a:t>
            </a:r>
            <a:r>
              <a:rPr sz="1800" spc="-5" dirty="0">
                <a:latin typeface="Verdana"/>
                <a:cs typeface="Verdana"/>
              </a:rPr>
              <a:t>товара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заявленному</a:t>
            </a:r>
            <a:endParaRPr sz="1800" dirty="0">
              <a:latin typeface="Verdana"/>
              <a:cs typeface="Verdana"/>
            </a:endParaRPr>
          </a:p>
          <a:p>
            <a:pPr marL="2388870" indent="-329565">
              <a:lnSpc>
                <a:spcPct val="100000"/>
              </a:lnSpc>
              <a:buChar char="•"/>
              <a:tabLst>
                <a:tab pos="2388870" algn="l"/>
                <a:tab pos="2389505" algn="l"/>
              </a:tabLst>
            </a:pPr>
            <a:r>
              <a:rPr sz="1800" spc="-5" dirty="0">
                <a:latin typeface="Verdana"/>
                <a:cs typeface="Verdana"/>
              </a:rPr>
              <a:t>несоответствие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ГОСТ</a:t>
            </a:r>
            <a:endParaRPr sz="1800" dirty="0">
              <a:latin typeface="Verdana"/>
              <a:cs typeface="Verdana"/>
            </a:endParaRPr>
          </a:p>
          <a:p>
            <a:pPr marL="2388870" indent="-329565">
              <a:lnSpc>
                <a:spcPct val="100000"/>
              </a:lnSpc>
              <a:buChar char="•"/>
              <a:tabLst>
                <a:tab pos="2388870" algn="l"/>
                <a:tab pos="2389505" algn="l"/>
              </a:tabLst>
            </a:pPr>
            <a:r>
              <a:rPr sz="1800" spc="-5" dirty="0">
                <a:latin typeface="Verdana"/>
                <a:cs typeface="Verdana"/>
              </a:rPr>
              <a:t>несоответствие заявленным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показателям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05" y="4238625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32553" y="423884"/>
            <a:ext cx="5462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A0"/>
                </a:solidFill>
                <a:latin typeface="Verdana"/>
                <a:cs typeface="Verdana"/>
              </a:rPr>
              <a:t>Проблемы, зафиксированные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в</a:t>
            </a:r>
            <a:r>
              <a:rPr sz="1700" b="1" spc="-2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0033A0"/>
                </a:solidFill>
                <a:latin typeface="Verdana"/>
                <a:cs typeface="Verdana"/>
              </a:rPr>
              <a:t>результате</a:t>
            </a:r>
            <a:endParaRPr sz="1700">
              <a:latin typeface="Verdana"/>
              <a:cs typeface="Verdana"/>
            </a:endParaRPr>
          </a:p>
          <a:p>
            <a:pPr marL="3082925">
              <a:lnSpc>
                <a:spcPts val="1920"/>
              </a:lnSpc>
            </a:pPr>
            <a:r>
              <a:rPr sz="1700" b="1" spc="-5" dirty="0">
                <a:solidFill>
                  <a:srgbClr val="0033A0"/>
                </a:solidFill>
                <a:latin typeface="Verdana"/>
                <a:cs typeface="Verdana"/>
              </a:rPr>
              <a:t>исследований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700" b="1" spc="-10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22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4238" y="980944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38176" y="2095397"/>
            <a:ext cx="706882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2231A"/>
                </a:solidFill>
                <a:latin typeface="Verdana"/>
                <a:cs typeface="Verdana"/>
              </a:rPr>
              <a:t>Нарушение санитарных </a:t>
            </a:r>
            <a:r>
              <a:rPr sz="1800" b="1" dirty="0">
                <a:solidFill>
                  <a:srgbClr val="E2231A"/>
                </a:solidFill>
                <a:latin typeface="Verdana"/>
                <a:cs typeface="Verdana"/>
              </a:rPr>
              <a:t>норм на</a:t>
            </a:r>
            <a:r>
              <a:rPr sz="1800" b="1" spc="-9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E2231A"/>
                </a:solidFill>
                <a:latin typeface="Verdana"/>
                <a:cs typeface="Verdana"/>
              </a:rPr>
              <a:t>производстве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789"/>
              </a:spcBef>
            </a:pPr>
            <a:r>
              <a:rPr sz="1800" b="1" spc="-5" dirty="0">
                <a:solidFill>
                  <a:srgbClr val="E2231A"/>
                </a:solidFill>
                <a:latin typeface="Verdana"/>
                <a:cs typeface="Verdana"/>
              </a:rPr>
              <a:t>Нарушение </a:t>
            </a:r>
            <a:r>
              <a:rPr sz="1800" b="1" dirty="0">
                <a:solidFill>
                  <a:srgbClr val="E2231A"/>
                </a:solidFill>
                <a:latin typeface="Verdana"/>
                <a:cs typeface="Verdana"/>
              </a:rPr>
              <a:t>условий хранений при </a:t>
            </a:r>
            <a:r>
              <a:rPr sz="1800" b="1" spc="-5" dirty="0">
                <a:solidFill>
                  <a:srgbClr val="E2231A"/>
                </a:solidFill>
                <a:latin typeface="Verdana"/>
                <a:cs typeface="Verdana"/>
              </a:rPr>
              <a:t>транспортировке,  </a:t>
            </a:r>
            <a:r>
              <a:rPr sz="1800" b="1" dirty="0">
                <a:solidFill>
                  <a:srgbClr val="E2231A"/>
                </a:solidFill>
                <a:latin typeface="Verdana"/>
                <a:cs typeface="Verdana"/>
              </a:rPr>
              <a:t>хранении и </a:t>
            </a:r>
            <a:r>
              <a:rPr sz="1800" b="1" spc="-5" dirty="0">
                <a:solidFill>
                  <a:srgbClr val="E2231A"/>
                </a:solidFill>
                <a:latin typeface="Verdana"/>
                <a:cs typeface="Verdana"/>
              </a:rPr>
              <a:t>реализации</a:t>
            </a:r>
            <a:r>
              <a:rPr sz="1800" b="1" spc="-10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E2231A"/>
                </a:solidFill>
                <a:latin typeface="Verdana"/>
                <a:cs typeface="Verdana"/>
              </a:rPr>
              <a:t>товара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800" b="1" spc="-5" dirty="0">
                <a:solidFill>
                  <a:srgbClr val="E2231A"/>
                </a:solidFill>
                <a:latin typeface="Verdana"/>
                <a:cs typeface="Verdana"/>
              </a:rPr>
              <a:t>Нарушения требований </a:t>
            </a:r>
            <a:r>
              <a:rPr sz="1800" b="1" dirty="0">
                <a:solidFill>
                  <a:srgbClr val="E2231A"/>
                </a:solidFill>
                <a:latin typeface="Verdana"/>
                <a:cs typeface="Verdana"/>
              </a:rPr>
              <a:t>ТР</a:t>
            </a:r>
            <a:r>
              <a:rPr sz="1800" b="1" spc="-9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E2231A"/>
                </a:solidFill>
                <a:latin typeface="Verdana"/>
                <a:cs typeface="Verdana"/>
              </a:rPr>
              <a:t>ТС:</a:t>
            </a:r>
            <a:endParaRPr sz="1800" dirty="0">
              <a:latin typeface="Verdana"/>
              <a:cs typeface="Verdana"/>
            </a:endParaRPr>
          </a:p>
          <a:p>
            <a:pPr marL="334010" marR="885825" indent="-321310">
              <a:lnSpc>
                <a:spcPct val="100000"/>
              </a:lnSpc>
              <a:buChar char="•"/>
              <a:tabLst>
                <a:tab pos="342265" algn="l"/>
                <a:tab pos="342900" algn="l"/>
              </a:tabLst>
            </a:pPr>
            <a:r>
              <a:rPr sz="1800" spc="-5" dirty="0">
                <a:latin typeface="Verdana"/>
                <a:cs typeface="Verdana"/>
              </a:rPr>
              <a:t>Несоответствие требований ТР ТС </a:t>
            </a:r>
            <a:r>
              <a:rPr sz="1800" dirty="0">
                <a:latin typeface="Verdana"/>
                <a:cs typeface="Verdana"/>
              </a:rPr>
              <a:t>возможностям  </a:t>
            </a:r>
            <a:r>
              <a:rPr sz="1800" spc="-5" dirty="0">
                <a:latin typeface="Verdana"/>
                <a:cs typeface="Verdana"/>
              </a:rPr>
              <a:t>производства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8142" y="4975222"/>
            <a:ext cx="15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•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8241" y="4975225"/>
            <a:ext cx="663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Требования безопасности </a:t>
            </a:r>
            <a:r>
              <a:rPr sz="1800" dirty="0">
                <a:latin typeface="Verdana"/>
                <a:cs typeface="Verdana"/>
              </a:rPr>
              <a:t>в </a:t>
            </a:r>
            <a:r>
              <a:rPr sz="1800" spc="-5" dirty="0">
                <a:latin typeface="Verdana"/>
                <a:cs typeface="Verdana"/>
              </a:rPr>
              <a:t>ТР ТС не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гармонизированы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8142" y="5249545"/>
            <a:ext cx="55848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с европейскими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требованиями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800" b="1" spc="-5" dirty="0">
                <a:solidFill>
                  <a:srgbClr val="E2231A"/>
                </a:solidFill>
                <a:latin typeface="Verdana"/>
                <a:cs typeface="Verdana"/>
              </a:rPr>
              <a:t>Несоответствие </a:t>
            </a:r>
            <a:r>
              <a:rPr sz="1800" b="1" dirty="0">
                <a:solidFill>
                  <a:srgbClr val="E2231A"/>
                </a:solidFill>
                <a:latin typeface="Verdana"/>
                <a:cs typeface="Verdana"/>
              </a:rPr>
              <a:t>продукции</a:t>
            </a:r>
            <a:r>
              <a:rPr sz="18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E2231A"/>
                </a:solidFill>
                <a:latin typeface="Verdana"/>
                <a:cs typeface="Verdana"/>
              </a:rPr>
              <a:t>сертификатам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76413" y="2795946"/>
            <a:ext cx="1027175" cy="819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6725" y="1887652"/>
            <a:ext cx="600455" cy="78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9461" y="5603154"/>
            <a:ext cx="1018031" cy="1033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9461" y="4094394"/>
            <a:ext cx="1018031" cy="1018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3860" y="607034"/>
            <a:ext cx="355409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Международный опыт /</a:t>
            </a:r>
            <a:r>
              <a:rPr spc="-20" dirty="0"/>
              <a:t> </a:t>
            </a:r>
            <a:r>
              <a:rPr spc="-10" dirty="0"/>
              <a:t>1</a:t>
            </a:r>
          </a:p>
        </p:txBody>
      </p:sp>
      <p:sp>
        <p:nvSpPr>
          <p:cNvPr id="4" name="object 4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2267" y="1651914"/>
            <a:ext cx="8682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Принципы работы международных</a:t>
            </a:r>
            <a:r>
              <a:rPr sz="2400" b="1" spc="-8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организаций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1253" y="4112743"/>
            <a:ext cx="487679" cy="643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741" y="2714625"/>
            <a:ext cx="731519" cy="600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2469" y="4155406"/>
            <a:ext cx="518159" cy="560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1613" y="5313655"/>
            <a:ext cx="496811" cy="624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4573" y="2860006"/>
            <a:ext cx="704087" cy="484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0669" y="5417278"/>
            <a:ext cx="68884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05676" y="2841894"/>
            <a:ext cx="20212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Закупка</a:t>
            </a:r>
            <a:r>
              <a:rPr sz="17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образцов 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точках</a:t>
            </a:r>
            <a:r>
              <a:rPr sz="17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продаж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9999" y="2709763"/>
            <a:ext cx="34417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Широкое информирование  общественности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sz="17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результатах  исследований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5676" y="4147657"/>
            <a:ext cx="30480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Максимально возможная  выборка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для</a:t>
            </a:r>
            <a:r>
              <a:rPr sz="17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исследований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3786" y="4254312"/>
            <a:ext cx="34994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Помощь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выборе</a:t>
            </a:r>
            <a:r>
              <a:rPr sz="17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потребителю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5676" y="5339425"/>
            <a:ext cx="31559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Независимые</a:t>
            </a:r>
            <a:r>
              <a:rPr sz="17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лабораторные  испытания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29999" y="5339425"/>
            <a:ext cx="347091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Взаимодействие с </a:t>
            </a:r>
            <a:r>
              <a:rPr sz="1700" spc="-5" dirty="0">
                <a:solidFill>
                  <a:srgbClr val="231F20"/>
                </a:solidFill>
                <a:latin typeface="Verdana"/>
                <a:cs typeface="Verdana"/>
              </a:rPr>
              <a:t>националь-  ными</a:t>
            </a:r>
            <a:r>
              <a:rPr sz="17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контрольно-надзорными  органами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7" y="1374114"/>
            <a:ext cx="155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E2231A"/>
                </a:solidFill>
                <a:latin typeface="Verdana"/>
                <a:cs typeface="Verdana"/>
              </a:rPr>
              <a:t>Решения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2553" y="411184"/>
            <a:ext cx="5462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A0"/>
                </a:solidFill>
                <a:latin typeface="Verdana"/>
                <a:cs typeface="Verdana"/>
              </a:rPr>
              <a:t>Проблемы, зафиксированные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в</a:t>
            </a:r>
            <a:r>
              <a:rPr sz="1700" b="1" spc="-2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700" b="1" spc="-5" dirty="0">
                <a:solidFill>
                  <a:srgbClr val="0033A0"/>
                </a:solidFill>
                <a:latin typeface="Verdana"/>
                <a:cs typeface="Verdana"/>
              </a:rPr>
              <a:t>результате</a:t>
            </a:r>
            <a:endParaRPr sz="1700">
              <a:latin typeface="Verdana"/>
              <a:cs typeface="Verdana"/>
            </a:endParaRPr>
          </a:p>
          <a:p>
            <a:pPr marL="3082925">
              <a:lnSpc>
                <a:spcPts val="1920"/>
              </a:lnSpc>
            </a:pPr>
            <a:r>
              <a:rPr sz="1700" b="1" spc="-5" dirty="0">
                <a:solidFill>
                  <a:srgbClr val="0033A0"/>
                </a:solidFill>
                <a:latin typeface="Verdana"/>
                <a:cs typeface="Verdana"/>
              </a:rPr>
              <a:t>исследований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700" b="1" spc="-10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22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4238" y="980944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48339" y="1948269"/>
            <a:ext cx="7907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Заключены </a:t>
            </a:r>
            <a:r>
              <a:rPr sz="1800" spc="-5" dirty="0">
                <a:latin typeface="Verdana"/>
                <a:cs typeface="Verdana"/>
              </a:rPr>
              <a:t>соглашения </a:t>
            </a:r>
            <a:r>
              <a:rPr sz="1800" dirty="0">
                <a:latin typeface="Verdana"/>
                <a:cs typeface="Verdana"/>
              </a:rPr>
              <a:t>о </a:t>
            </a:r>
            <a:r>
              <a:rPr sz="1800" spc="-5" dirty="0">
                <a:latin typeface="Verdana"/>
                <a:cs typeface="Verdana"/>
              </a:rPr>
              <a:t>взаимодействии </a:t>
            </a:r>
            <a:r>
              <a:rPr sz="1800" dirty="0">
                <a:latin typeface="Verdana"/>
                <a:cs typeface="Verdana"/>
              </a:rPr>
              <a:t>с </a:t>
            </a:r>
            <a:r>
              <a:rPr sz="1800" spc="-5" dirty="0">
                <a:latin typeface="Verdana"/>
                <a:cs typeface="Verdana"/>
              </a:rPr>
              <a:t>Россельхознадзором,  Росстандартом,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Росаккредитацией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8339" y="2771229"/>
            <a:ext cx="7124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Направление </a:t>
            </a:r>
            <a:r>
              <a:rPr sz="1800" dirty="0">
                <a:latin typeface="Verdana"/>
                <a:cs typeface="Verdana"/>
              </a:rPr>
              <a:t>в контрольно-надзорные органы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письменных  </a:t>
            </a:r>
            <a:r>
              <a:rPr sz="1800" dirty="0">
                <a:latin typeface="Verdana"/>
                <a:cs typeface="Verdana"/>
              </a:rPr>
              <a:t>уведомлений о </a:t>
            </a:r>
            <a:r>
              <a:rPr sz="1800" spc="-5" dirty="0">
                <a:latin typeface="Verdana"/>
                <a:cs typeface="Verdana"/>
              </a:rPr>
              <a:t>результатах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испытаний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8339" y="3594189"/>
            <a:ext cx="7788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Контрольно-надзорные органы </a:t>
            </a:r>
            <a:r>
              <a:rPr sz="1800" spc="-5" dirty="0">
                <a:latin typeface="Verdana"/>
                <a:cs typeface="Verdana"/>
              </a:rPr>
              <a:t>проводят </a:t>
            </a:r>
            <a:r>
              <a:rPr sz="1800" dirty="0">
                <a:latin typeface="Verdana"/>
                <a:cs typeface="Verdana"/>
              </a:rPr>
              <a:t>внеплановые </a:t>
            </a:r>
            <a:r>
              <a:rPr sz="1800" spc="-5" dirty="0">
                <a:latin typeface="Verdana"/>
                <a:cs typeface="Verdana"/>
              </a:rPr>
              <a:t>проверки  по представленной информации </a:t>
            </a:r>
            <a:r>
              <a:rPr sz="1800" dirty="0">
                <a:latin typeface="Verdana"/>
                <a:cs typeface="Verdana"/>
              </a:rPr>
              <a:t>от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Роскачества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8339" y="5514429"/>
            <a:ext cx="7002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Создание профильных рабочих групп </a:t>
            </a:r>
            <a:r>
              <a:rPr sz="1800" dirty="0">
                <a:latin typeface="Verdana"/>
                <a:cs typeface="Verdana"/>
              </a:rPr>
              <a:t>с </a:t>
            </a:r>
            <a:r>
              <a:rPr sz="1800" spc="-5" dirty="0">
                <a:latin typeface="Verdana"/>
                <a:cs typeface="Verdana"/>
              </a:rPr>
              <a:t>производителями,  поставщиками, торговыми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сетями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4963" y="2042769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51"/>
                </a:lnTo>
                <a:lnTo>
                  <a:pt x="937691" y="387451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41475" y="1852790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4963" y="2878150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04143" y="2693135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445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4963" y="3667519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99170" y="3475041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4450" dirty="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4963" y="4349089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51"/>
                </a:lnTo>
                <a:lnTo>
                  <a:pt x="937691" y="387451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4963" y="4912119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48339" y="4772784"/>
            <a:ext cx="8052434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830"/>
              </a:lnSpc>
              <a:buClr>
                <a:srgbClr val="FFFFFF"/>
              </a:buClr>
              <a:buSzPct val="247222"/>
              <a:tabLst>
                <a:tab pos="561975" algn="l"/>
              </a:tabLst>
            </a:pPr>
            <a:r>
              <a:rPr spc="-5" dirty="0" err="1">
                <a:latin typeface="Verdana"/>
                <a:cs typeface="Verdana"/>
              </a:rPr>
              <a:t>Инициирование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spc="-5" dirty="0" err="1">
                <a:latin typeface="Verdana"/>
                <a:cs typeface="Verdana"/>
              </a:rPr>
              <a:t>применения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spc="-5" dirty="0" err="1">
                <a:latin typeface="Verdana"/>
                <a:cs typeface="Verdana"/>
              </a:rPr>
              <a:t>современных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spc="-5" dirty="0" err="1">
                <a:latin typeface="Verdana"/>
                <a:cs typeface="Verdana"/>
              </a:rPr>
              <a:t>методик</a:t>
            </a:r>
            <a:r>
              <a:rPr spc="-75" dirty="0">
                <a:latin typeface="Verdana"/>
                <a:cs typeface="Verdana"/>
              </a:rPr>
              <a:t> </a:t>
            </a:r>
            <a:r>
              <a:rPr spc="-5" dirty="0" err="1">
                <a:latin typeface="Verdana"/>
                <a:cs typeface="Verdana"/>
              </a:rPr>
              <a:t>испытаний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4963" y="5623319"/>
            <a:ext cx="937894" cy="387985"/>
          </a:xfrm>
          <a:custGeom>
            <a:avLst/>
            <a:gdLst/>
            <a:ahLst/>
            <a:cxnLst/>
            <a:rect l="l" t="t" r="r" b="b"/>
            <a:pathLst>
              <a:path w="937894" h="387985">
                <a:moveTo>
                  <a:pt x="937691" y="0"/>
                </a:moveTo>
                <a:lnTo>
                  <a:pt x="0" y="0"/>
                </a:lnTo>
                <a:lnTo>
                  <a:pt x="0" y="387464"/>
                </a:lnTo>
                <a:lnTo>
                  <a:pt x="937691" y="387464"/>
                </a:lnTo>
                <a:lnTo>
                  <a:pt x="937691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99170" y="5430841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4450">
              <a:latin typeface="Verdana"/>
              <a:cs typeface="Verdan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  <p:sp>
        <p:nvSpPr>
          <p:cNvPr id="22" name="object 15"/>
          <p:cNvSpPr txBox="1"/>
          <p:nvPr/>
        </p:nvSpPr>
        <p:spPr>
          <a:xfrm>
            <a:off x="1399170" y="4186241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450" b="1" spc="1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4450" dirty="0">
              <a:latin typeface="Verdana"/>
              <a:cs typeface="Verdana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1399170" y="4734881"/>
            <a:ext cx="429895" cy="707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450" b="1" spc="1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4450" dirty="0">
              <a:latin typeface="Verdana"/>
              <a:cs typeface="Verdana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1948339" y="4162425"/>
            <a:ext cx="7788275" cy="522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30"/>
              </a:lnSpc>
              <a:spcBef>
                <a:spcPts val="125"/>
              </a:spcBef>
              <a:buClr>
                <a:srgbClr val="FFFFFF"/>
              </a:buClr>
              <a:buSzPct val="247222"/>
              <a:tabLst>
                <a:tab pos="561975" algn="l"/>
              </a:tabLst>
            </a:pPr>
            <a:r>
              <a:rPr lang="ru-RU" dirty="0">
                <a:latin typeface="Verdana"/>
                <a:cs typeface="Verdana"/>
              </a:rPr>
              <a:t>Включение в </a:t>
            </a:r>
            <a:r>
              <a:rPr lang="ru-RU" spc="-5" dirty="0">
                <a:latin typeface="Verdana"/>
                <a:cs typeface="Verdana"/>
              </a:rPr>
              <a:t>риск-ориентированный</a:t>
            </a:r>
            <a:r>
              <a:rPr lang="ru-RU" spc="-70" dirty="0">
                <a:latin typeface="Verdana"/>
                <a:cs typeface="Verdana"/>
              </a:rPr>
              <a:t> </a:t>
            </a:r>
            <a:r>
              <a:rPr lang="ru-RU" spc="-5" dirty="0">
                <a:latin typeface="Verdana"/>
                <a:cs typeface="Verdana"/>
              </a:rPr>
              <a:t>подход</a:t>
            </a:r>
            <a:endParaRPr lang="ru-RU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4659" y="3497271"/>
            <a:ext cx="4888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85" dirty="0">
                <a:solidFill>
                  <a:srgbClr val="0033A0"/>
                </a:solidFill>
                <a:latin typeface="Verdana"/>
                <a:cs typeface="Verdana"/>
              </a:rPr>
              <a:t>ПЛАН</a:t>
            </a:r>
            <a:r>
              <a:rPr sz="4800" b="1" spc="-58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4800" b="1" spc="-240" dirty="0">
                <a:solidFill>
                  <a:srgbClr val="0033A0"/>
                </a:solidFill>
                <a:latin typeface="Verdana"/>
                <a:cs typeface="Verdana"/>
              </a:rPr>
              <a:t>РАБОТЫ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4238" y="980954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339" y="3941169"/>
            <a:ext cx="72834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Verdana"/>
                <a:cs typeface="Verdana"/>
              </a:rPr>
              <a:t>Расширение представленности товаров со Знаком на российских полках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8339" y="4398369"/>
            <a:ext cx="78270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Verdana"/>
                <a:cs typeface="Verdana"/>
              </a:rPr>
              <a:t>Исследования бытовой техники </a:t>
            </a:r>
            <a:r>
              <a:rPr sz="1500" dirty="0">
                <a:latin typeface="Verdana"/>
                <a:cs typeface="Verdana"/>
              </a:rPr>
              <a:t>и </a:t>
            </a:r>
            <a:r>
              <a:rPr sz="1500" spc="-15" dirty="0">
                <a:latin typeface="Verdana"/>
                <a:cs typeface="Verdana"/>
              </a:rPr>
              <a:t>электроники </a:t>
            </a:r>
            <a:r>
              <a:rPr sz="1500" dirty="0">
                <a:latin typeface="Verdana"/>
                <a:cs typeface="Verdana"/>
              </a:rPr>
              <a:t>в </a:t>
            </a:r>
            <a:r>
              <a:rPr sz="1500" spc="-20" dirty="0">
                <a:latin typeface="Verdana"/>
                <a:cs typeface="Verdana"/>
              </a:rPr>
              <a:t>рамках сотрудничества </a:t>
            </a:r>
            <a:r>
              <a:rPr sz="1500" dirty="0">
                <a:latin typeface="Verdana"/>
                <a:cs typeface="Verdana"/>
              </a:rPr>
              <a:t>с</a:t>
            </a:r>
            <a:r>
              <a:rPr sz="1500" spc="-14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ICRT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8339" y="4855569"/>
            <a:ext cx="684275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Verdana"/>
                <a:cs typeface="Verdana"/>
              </a:rPr>
              <a:t>Продолжение масштабного исследования одежды для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обучающихся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8339" y="5312769"/>
            <a:ext cx="74930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Verdana"/>
                <a:cs typeface="Verdana"/>
              </a:rPr>
              <a:t>Информирование потребителя </a:t>
            </a:r>
            <a:r>
              <a:rPr sz="1500" dirty="0">
                <a:latin typeface="Verdana"/>
                <a:cs typeface="Verdana"/>
              </a:rPr>
              <a:t>о </a:t>
            </a:r>
            <a:r>
              <a:rPr sz="1500" spc="-5" dirty="0">
                <a:latin typeface="Verdana"/>
                <a:cs typeface="Verdana"/>
              </a:rPr>
              <a:t>точках закупки товаров «холодной»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цепи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8339" y="5769969"/>
            <a:ext cx="49345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Verdana"/>
                <a:cs typeface="Verdana"/>
              </a:rPr>
              <a:t>Проведение </a:t>
            </a:r>
            <a:r>
              <a:rPr sz="1500" dirty="0">
                <a:latin typeface="Verdana"/>
                <a:cs typeface="Verdana"/>
              </a:rPr>
              <a:t>Всероссийского </a:t>
            </a:r>
            <a:r>
              <a:rPr sz="1500" spc="-5" dirty="0">
                <a:latin typeface="Verdana"/>
                <a:cs typeface="Verdana"/>
              </a:rPr>
              <a:t>исследования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хлеба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8339" y="6227169"/>
            <a:ext cx="79641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Verdana"/>
                <a:cs typeface="Verdana"/>
              </a:rPr>
              <a:t>Продолжение работы </a:t>
            </a:r>
            <a:r>
              <a:rPr sz="1500" spc="-10" dirty="0">
                <a:latin typeface="Verdana"/>
                <a:cs typeface="Verdana"/>
              </a:rPr>
              <a:t>по </a:t>
            </a:r>
            <a:r>
              <a:rPr sz="1500" spc="-15" dirty="0">
                <a:latin typeface="Verdana"/>
                <a:cs typeface="Verdana"/>
              </a:rPr>
              <a:t>выявлению фальсификата </a:t>
            </a:r>
            <a:r>
              <a:rPr sz="1500" spc="-10" dirty="0">
                <a:latin typeface="Verdana"/>
                <a:cs typeface="Verdana"/>
              </a:rPr>
              <a:t>на </a:t>
            </a:r>
            <a:r>
              <a:rPr sz="1500" spc="-20" dirty="0">
                <a:latin typeface="Verdana"/>
                <a:cs typeface="Verdana"/>
              </a:rPr>
              <a:t>рынке рыбной</a:t>
            </a:r>
            <a:r>
              <a:rPr sz="1500" spc="-14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продукции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4976" y="3960457"/>
            <a:ext cx="732155" cy="302895"/>
          </a:xfrm>
          <a:custGeom>
            <a:avLst/>
            <a:gdLst/>
            <a:ahLst/>
            <a:cxnLst/>
            <a:rect l="l" t="t" r="r" b="b"/>
            <a:pathLst>
              <a:path w="732155" h="302895">
                <a:moveTo>
                  <a:pt x="731837" y="0"/>
                </a:moveTo>
                <a:lnTo>
                  <a:pt x="0" y="0"/>
                </a:lnTo>
                <a:lnTo>
                  <a:pt x="0" y="302412"/>
                </a:lnTo>
                <a:lnTo>
                  <a:pt x="731837" y="302412"/>
                </a:lnTo>
                <a:lnTo>
                  <a:pt x="731837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09928" y="3809391"/>
            <a:ext cx="340995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b="1" spc="-1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4976" y="4395572"/>
            <a:ext cx="732155" cy="302895"/>
          </a:xfrm>
          <a:custGeom>
            <a:avLst/>
            <a:gdLst/>
            <a:ahLst/>
            <a:cxnLst/>
            <a:rect l="l" t="t" r="r" b="b"/>
            <a:pathLst>
              <a:path w="732155" h="302895">
                <a:moveTo>
                  <a:pt x="731837" y="0"/>
                </a:moveTo>
                <a:lnTo>
                  <a:pt x="0" y="0"/>
                </a:lnTo>
                <a:lnTo>
                  <a:pt x="0" y="302399"/>
                </a:lnTo>
                <a:lnTo>
                  <a:pt x="731837" y="302399"/>
                </a:lnTo>
                <a:lnTo>
                  <a:pt x="731837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80796" y="4248374"/>
            <a:ext cx="340995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b="1" spc="-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4976" y="4840389"/>
            <a:ext cx="732155" cy="302895"/>
          </a:xfrm>
          <a:custGeom>
            <a:avLst/>
            <a:gdLst/>
            <a:ahLst/>
            <a:cxnLst/>
            <a:rect l="l" t="t" r="r" b="b"/>
            <a:pathLst>
              <a:path w="732155" h="302895">
                <a:moveTo>
                  <a:pt x="731837" y="0"/>
                </a:moveTo>
                <a:lnTo>
                  <a:pt x="0" y="0"/>
                </a:lnTo>
                <a:lnTo>
                  <a:pt x="0" y="302399"/>
                </a:lnTo>
                <a:lnTo>
                  <a:pt x="731837" y="302399"/>
                </a:lnTo>
                <a:lnTo>
                  <a:pt x="731837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76913" y="4687366"/>
            <a:ext cx="340995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b="1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4976" y="5279352"/>
            <a:ext cx="732155" cy="302895"/>
          </a:xfrm>
          <a:custGeom>
            <a:avLst/>
            <a:gdLst/>
            <a:ahLst/>
            <a:cxnLst/>
            <a:rect l="l" t="t" r="r" b="b"/>
            <a:pathLst>
              <a:path w="732155" h="302895">
                <a:moveTo>
                  <a:pt x="731837" y="0"/>
                </a:moveTo>
                <a:lnTo>
                  <a:pt x="0" y="0"/>
                </a:lnTo>
                <a:lnTo>
                  <a:pt x="0" y="302412"/>
                </a:lnTo>
                <a:lnTo>
                  <a:pt x="731837" y="302412"/>
                </a:lnTo>
                <a:lnTo>
                  <a:pt x="731837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76913" y="5126347"/>
            <a:ext cx="340995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b="1" spc="-1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4976" y="5718353"/>
            <a:ext cx="732155" cy="302895"/>
          </a:xfrm>
          <a:custGeom>
            <a:avLst/>
            <a:gdLst/>
            <a:ahLst/>
            <a:cxnLst/>
            <a:rect l="l" t="t" r="r" b="b"/>
            <a:pathLst>
              <a:path w="732155" h="302895">
                <a:moveTo>
                  <a:pt x="731837" y="0"/>
                </a:moveTo>
                <a:lnTo>
                  <a:pt x="0" y="0"/>
                </a:lnTo>
                <a:lnTo>
                  <a:pt x="0" y="302399"/>
                </a:lnTo>
                <a:lnTo>
                  <a:pt x="731837" y="302399"/>
                </a:lnTo>
                <a:lnTo>
                  <a:pt x="731837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76913" y="5565340"/>
            <a:ext cx="340995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b="1" spc="-1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4976" y="6157341"/>
            <a:ext cx="732155" cy="302895"/>
          </a:xfrm>
          <a:custGeom>
            <a:avLst/>
            <a:gdLst/>
            <a:ahLst/>
            <a:cxnLst/>
            <a:rect l="l" t="t" r="r" b="b"/>
            <a:pathLst>
              <a:path w="732155" h="302895">
                <a:moveTo>
                  <a:pt x="731837" y="0"/>
                </a:moveTo>
                <a:lnTo>
                  <a:pt x="0" y="0"/>
                </a:lnTo>
                <a:lnTo>
                  <a:pt x="0" y="302399"/>
                </a:lnTo>
                <a:lnTo>
                  <a:pt x="731837" y="302399"/>
                </a:lnTo>
                <a:lnTo>
                  <a:pt x="731837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76913" y="6004321"/>
            <a:ext cx="340995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b="1" spc="-1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2267" y="1374126"/>
            <a:ext cx="3590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E2231A"/>
                </a:solidFill>
                <a:latin typeface="Verdana"/>
                <a:cs typeface="Verdana"/>
              </a:rPr>
              <a:t>Целевые</a:t>
            </a:r>
            <a:r>
              <a:rPr sz="2400" b="1" spc="-15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65" dirty="0">
                <a:solidFill>
                  <a:srgbClr val="E2231A"/>
                </a:solidFill>
                <a:latin typeface="Verdana"/>
                <a:cs typeface="Verdana"/>
              </a:rPr>
              <a:t>показатели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2267" y="3126726"/>
            <a:ext cx="4300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E2231A"/>
                </a:solidFill>
                <a:latin typeface="Verdana"/>
                <a:cs typeface="Verdana"/>
              </a:rPr>
              <a:t>План </a:t>
            </a:r>
            <a:r>
              <a:rPr sz="2400" b="1" spc="-55" dirty="0">
                <a:solidFill>
                  <a:srgbClr val="E2231A"/>
                </a:solidFill>
                <a:latin typeface="Verdana"/>
                <a:cs typeface="Verdana"/>
              </a:rPr>
              <a:t>работы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в </a:t>
            </a:r>
            <a:r>
              <a:rPr sz="2400" b="1" spc="-45" dirty="0">
                <a:solidFill>
                  <a:srgbClr val="E2231A"/>
                </a:solidFill>
                <a:latin typeface="Verdana"/>
                <a:cs typeface="Verdana"/>
              </a:rPr>
              <a:t>2017</a:t>
            </a:r>
            <a:r>
              <a:rPr sz="2400" b="1" spc="-480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65" dirty="0">
                <a:solidFill>
                  <a:srgbClr val="E2231A"/>
                </a:solidFill>
                <a:latin typeface="Verdana"/>
                <a:cs typeface="Verdana"/>
              </a:rPr>
              <a:t>году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85813" y="571217"/>
            <a:ext cx="251079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24050" algn="l"/>
              </a:tabLst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План</a:t>
            </a:r>
            <a:r>
              <a:rPr sz="1800" b="1" spc="1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работы	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-8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52530" y="2012151"/>
            <a:ext cx="939165" cy="8661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0" b="1" spc="-545" dirty="0">
                <a:solidFill>
                  <a:srgbClr val="0033A0"/>
                </a:solidFill>
                <a:latin typeface="Verdana"/>
                <a:cs typeface="Verdana"/>
              </a:rPr>
              <a:t>50</a:t>
            </a:r>
            <a:endParaRPr sz="55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65300" y="2153723"/>
            <a:ext cx="1477645" cy="60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250" spc="5" dirty="0">
                <a:latin typeface="Verdana"/>
                <a:cs typeface="Verdana"/>
              </a:rPr>
              <a:t>категорий  </a:t>
            </a:r>
            <a:r>
              <a:rPr sz="1250" spc="-25" dirty="0">
                <a:latin typeface="Verdana"/>
                <a:cs typeface="Verdana"/>
              </a:rPr>
              <a:t>потребительских  </a:t>
            </a:r>
            <a:r>
              <a:rPr sz="1250" spc="-20" dirty="0">
                <a:latin typeface="Verdana"/>
                <a:cs typeface="Verdana"/>
              </a:rPr>
              <a:t>товаров</a:t>
            </a:r>
            <a:r>
              <a:rPr sz="1250" spc="-140" dirty="0">
                <a:latin typeface="Verdana"/>
                <a:cs typeface="Verdana"/>
              </a:rPr>
              <a:t> </a:t>
            </a:r>
            <a:r>
              <a:rPr sz="1250" spc="-25" dirty="0">
                <a:latin typeface="Verdana"/>
                <a:cs typeface="Verdana"/>
              </a:rPr>
              <a:t>ежегодно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9499" y="1957267"/>
            <a:ext cx="375285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290570" algn="l"/>
              </a:tabLst>
            </a:pPr>
            <a:r>
              <a:rPr sz="1250" spc="-55" dirty="0">
                <a:latin typeface="Verdana"/>
                <a:cs typeface="Verdana"/>
              </a:rPr>
              <a:t>боле</a:t>
            </a:r>
            <a:r>
              <a:rPr sz="1250" spc="5" dirty="0">
                <a:latin typeface="Verdana"/>
                <a:cs typeface="Verdana"/>
              </a:rPr>
              <a:t>е</a:t>
            </a:r>
            <a:r>
              <a:rPr sz="1250" dirty="0">
                <a:latin typeface="Verdana"/>
                <a:cs typeface="Verdana"/>
              </a:rPr>
              <a:t>	</a:t>
            </a:r>
            <a:r>
              <a:rPr sz="1250" spc="-55" dirty="0">
                <a:latin typeface="Verdana"/>
                <a:cs typeface="Verdana"/>
              </a:rPr>
              <a:t>более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46700" y="2250420"/>
            <a:ext cx="1173480" cy="41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250" spc="5" dirty="0">
                <a:latin typeface="Verdana"/>
                <a:cs typeface="Verdana"/>
              </a:rPr>
              <a:t>уровень  узнав</a:t>
            </a:r>
            <a:r>
              <a:rPr sz="1250" spc="0" dirty="0">
                <a:latin typeface="Verdana"/>
                <a:cs typeface="Verdana"/>
              </a:rPr>
              <a:t>а</a:t>
            </a:r>
            <a:r>
              <a:rPr sz="1250" spc="5" dirty="0">
                <a:latin typeface="Verdana"/>
                <a:cs typeface="Verdana"/>
              </a:rPr>
              <a:t>емости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21502" y="2012151"/>
            <a:ext cx="5009515" cy="8661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261995" algn="l"/>
              </a:tabLst>
            </a:pPr>
            <a:r>
              <a:rPr sz="5500" b="1" spc="-360" dirty="0">
                <a:solidFill>
                  <a:srgbClr val="0033A0"/>
                </a:solidFill>
                <a:latin typeface="Verdana"/>
                <a:cs typeface="Verdana"/>
              </a:rPr>
              <a:t>25%	</a:t>
            </a:r>
            <a:r>
              <a:rPr sz="5500" b="1" spc="-545" dirty="0">
                <a:solidFill>
                  <a:srgbClr val="0033A0"/>
                </a:solidFill>
                <a:latin typeface="Verdana"/>
                <a:cs typeface="Verdana"/>
              </a:rPr>
              <a:t>25%</a:t>
            </a:r>
            <a:endParaRPr sz="550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77974" y="1957267"/>
            <a:ext cx="47434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-55" dirty="0">
                <a:latin typeface="Verdana"/>
                <a:cs typeface="Verdana"/>
              </a:rPr>
              <a:t>более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47100" y="2153723"/>
            <a:ext cx="1393190" cy="60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250" spc="-20" dirty="0">
                <a:latin typeface="Verdana"/>
                <a:cs typeface="Verdana"/>
              </a:rPr>
              <a:t>уровень</a:t>
            </a:r>
            <a:r>
              <a:rPr sz="1250" spc="-130" dirty="0">
                <a:latin typeface="Verdana"/>
                <a:cs typeface="Verdana"/>
              </a:rPr>
              <a:t> </a:t>
            </a:r>
            <a:r>
              <a:rPr sz="1250" spc="-25" dirty="0">
                <a:latin typeface="Verdana"/>
                <a:cs typeface="Verdana"/>
              </a:rPr>
              <a:t>доверия  </a:t>
            </a:r>
            <a:r>
              <a:rPr sz="1250" spc="5" dirty="0">
                <a:latin typeface="Verdana"/>
                <a:cs typeface="Verdana"/>
              </a:rPr>
              <a:t>к</a:t>
            </a:r>
            <a:r>
              <a:rPr sz="1250" spc="-80" dirty="0">
                <a:latin typeface="Verdana"/>
                <a:cs typeface="Verdana"/>
              </a:rPr>
              <a:t> </a:t>
            </a:r>
            <a:r>
              <a:rPr sz="1250" spc="0" dirty="0">
                <a:latin typeface="Verdana"/>
                <a:cs typeface="Verdana"/>
              </a:rPr>
              <a:t>продукции</a:t>
            </a:r>
            <a:endParaRPr sz="1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50" spc="0" dirty="0">
                <a:latin typeface="Verdana"/>
                <a:cs typeface="Verdana"/>
              </a:rPr>
              <a:t>со</a:t>
            </a:r>
            <a:r>
              <a:rPr sz="1250" spc="-80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Знаком</a:t>
            </a:r>
            <a:endParaRPr sz="1250">
              <a:latin typeface="Verdana"/>
              <a:cs typeface="Verdana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339" y="2700099"/>
            <a:ext cx="7971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Учреждена Постановлением Правительства РФ </a:t>
            </a:r>
            <a:r>
              <a:rPr sz="1800" dirty="0">
                <a:latin typeface="Verdana"/>
                <a:cs typeface="Verdana"/>
              </a:rPr>
              <a:t>от 12 апреля 1996  </a:t>
            </a:r>
            <a:r>
              <a:rPr sz="1800" spc="-5" dirty="0">
                <a:latin typeface="Verdana"/>
                <a:cs typeface="Verdana"/>
              </a:rPr>
              <a:t>года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№423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8339" y="3523058"/>
            <a:ext cx="7583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Общенациональный проект </a:t>
            </a:r>
            <a:r>
              <a:rPr sz="1800" dirty="0">
                <a:latin typeface="Verdana"/>
                <a:cs typeface="Verdana"/>
              </a:rPr>
              <a:t>в области </a:t>
            </a:r>
            <a:r>
              <a:rPr sz="1800" spc="-5" dirty="0">
                <a:latin typeface="Verdana"/>
                <a:cs typeface="Verdana"/>
              </a:rPr>
              <a:t>менеджмента </a:t>
            </a:r>
            <a:r>
              <a:rPr sz="1800" dirty="0">
                <a:latin typeface="Verdana"/>
                <a:cs typeface="Verdana"/>
              </a:rPr>
              <a:t>качества в  </a:t>
            </a:r>
            <a:r>
              <a:rPr sz="1800" spc="-5" dirty="0">
                <a:latin typeface="Verdana"/>
                <a:cs typeface="Verdana"/>
              </a:rPr>
              <a:t>России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8339" y="4346019"/>
            <a:ext cx="7406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Содействие повышению </a:t>
            </a:r>
            <a:r>
              <a:rPr sz="1800" dirty="0">
                <a:latin typeface="Verdana"/>
                <a:cs typeface="Verdana"/>
              </a:rPr>
              <a:t>качества </a:t>
            </a:r>
            <a:r>
              <a:rPr sz="1800" spc="-5" dirty="0">
                <a:latin typeface="Verdana"/>
                <a:cs typeface="Verdana"/>
              </a:rPr>
              <a:t>производимой продукции </a:t>
            </a:r>
            <a:r>
              <a:rPr sz="1800" dirty="0">
                <a:latin typeface="Verdana"/>
                <a:cs typeface="Verdana"/>
              </a:rPr>
              <a:t>и  оказываемых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услуг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8339" y="5168979"/>
            <a:ext cx="6061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Присвоение призов </a:t>
            </a:r>
            <a:r>
              <a:rPr sz="1800" dirty="0">
                <a:latin typeface="Verdana"/>
                <a:cs typeface="Verdana"/>
              </a:rPr>
              <a:t>и дипломов </a:t>
            </a:r>
            <a:r>
              <a:rPr sz="1800" spc="-5" dirty="0">
                <a:latin typeface="Verdana"/>
                <a:cs typeface="Verdana"/>
              </a:rPr>
              <a:t>Правительства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РФ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8339" y="5717619"/>
            <a:ext cx="7259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Возможность участия в конкурсе </a:t>
            </a:r>
            <a:r>
              <a:rPr sz="1800" spc="-5" dirty="0">
                <a:latin typeface="Verdana"/>
                <a:cs typeface="Verdana"/>
              </a:rPr>
              <a:t>на соискание Европейской  премии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4963" y="2741193"/>
            <a:ext cx="854075" cy="353060"/>
          </a:xfrm>
          <a:custGeom>
            <a:avLst/>
            <a:gdLst/>
            <a:ahLst/>
            <a:cxnLst/>
            <a:rect l="l" t="t" r="r" b="b"/>
            <a:pathLst>
              <a:path w="854075" h="353060">
                <a:moveTo>
                  <a:pt x="853909" y="0"/>
                </a:moveTo>
                <a:lnTo>
                  <a:pt x="0" y="0"/>
                </a:lnTo>
                <a:lnTo>
                  <a:pt x="0" y="352831"/>
                </a:lnTo>
                <a:lnTo>
                  <a:pt x="853909" y="352831"/>
                </a:lnTo>
                <a:lnTo>
                  <a:pt x="853909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7939" y="2567041"/>
            <a:ext cx="393700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1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4963" y="3621468"/>
            <a:ext cx="854075" cy="353060"/>
          </a:xfrm>
          <a:custGeom>
            <a:avLst/>
            <a:gdLst/>
            <a:ahLst/>
            <a:cxnLst/>
            <a:rect l="l" t="t" r="r" b="b"/>
            <a:pathLst>
              <a:path w="854075" h="353060">
                <a:moveTo>
                  <a:pt x="853909" y="0"/>
                </a:moveTo>
                <a:lnTo>
                  <a:pt x="0" y="0"/>
                </a:lnTo>
                <a:lnTo>
                  <a:pt x="0" y="352831"/>
                </a:lnTo>
                <a:lnTo>
                  <a:pt x="853909" y="352831"/>
                </a:lnTo>
                <a:lnTo>
                  <a:pt x="853909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53945" y="3451848"/>
            <a:ext cx="393700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4963" y="4426267"/>
            <a:ext cx="854075" cy="353060"/>
          </a:xfrm>
          <a:custGeom>
            <a:avLst/>
            <a:gdLst/>
            <a:ahLst/>
            <a:cxnLst/>
            <a:rect l="l" t="t" r="r" b="b"/>
            <a:pathLst>
              <a:path w="854075" h="353060">
                <a:moveTo>
                  <a:pt x="853909" y="0"/>
                </a:moveTo>
                <a:lnTo>
                  <a:pt x="0" y="0"/>
                </a:lnTo>
                <a:lnTo>
                  <a:pt x="0" y="352831"/>
                </a:lnTo>
                <a:lnTo>
                  <a:pt x="853909" y="352831"/>
                </a:lnTo>
                <a:lnTo>
                  <a:pt x="853909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49418" y="4249840"/>
            <a:ext cx="393700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4963" y="5090897"/>
            <a:ext cx="854075" cy="353060"/>
          </a:xfrm>
          <a:custGeom>
            <a:avLst/>
            <a:gdLst/>
            <a:ahLst/>
            <a:cxnLst/>
            <a:rect l="l" t="t" r="r" b="b"/>
            <a:pathLst>
              <a:path w="854075" h="353060">
                <a:moveTo>
                  <a:pt x="853909" y="0"/>
                </a:moveTo>
                <a:lnTo>
                  <a:pt x="0" y="0"/>
                </a:lnTo>
                <a:lnTo>
                  <a:pt x="0" y="352831"/>
                </a:lnTo>
                <a:lnTo>
                  <a:pt x="853909" y="352831"/>
                </a:lnTo>
                <a:lnTo>
                  <a:pt x="853909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49418" y="4914506"/>
            <a:ext cx="393700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1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4963" y="5829630"/>
            <a:ext cx="854075" cy="353060"/>
          </a:xfrm>
          <a:custGeom>
            <a:avLst/>
            <a:gdLst/>
            <a:ahLst/>
            <a:cxnLst/>
            <a:rect l="l" t="t" r="r" b="b"/>
            <a:pathLst>
              <a:path w="854075" h="353060">
                <a:moveTo>
                  <a:pt x="853909" y="0"/>
                </a:moveTo>
                <a:lnTo>
                  <a:pt x="0" y="0"/>
                </a:lnTo>
                <a:lnTo>
                  <a:pt x="0" y="352831"/>
                </a:lnTo>
                <a:lnTo>
                  <a:pt x="853909" y="352831"/>
                </a:lnTo>
                <a:lnTo>
                  <a:pt x="853909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49418" y="5653215"/>
            <a:ext cx="393700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1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42267" y="1628139"/>
            <a:ext cx="8153400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spc="-60" dirty="0">
                <a:solidFill>
                  <a:srgbClr val="E2231A"/>
                </a:solidFill>
              </a:rPr>
              <a:t>Роскачество </a:t>
            </a:r>
            <a:r>
              <a:rPr sz="2400" dirty="0">
                <a:solidFill>
                  <a:srgbClr val="E2231A"/>
                </a:solidFill>
              </a:rPr>
              <a:t>– </a:t>
            </a:r>
            <a:r>
              <a:rPr sz="2400" spc="-55" dirty="0">
                <a:solidFill>
                  <a:srgbClr val="E2231A"/>
                </a:solidFill>
              </a:rPr>
              <a:t>оператор Премии</a:t>
            </a:r>
            <a:r>
              <a:rPr sz="2400" spc="-434" dirty="0">
                <a:solidFill>
                  <a:srgbClr val="E2231A"/>
                </a:solidFill>
              </a:rPr>
              <a:t> </a:t>
            </a:r>
            <a:r>
              <a:rPr sz="2400" spc="-65" dirty="0">
                <a:solidFill>
                  <a:srgbClr val="E2231A"/>
                </a:solidFill>
              </a:rPr>
              <a:t>Правительства  </a:t>
            </a:r>
            <a:r>
              <a:rPr sz="2400" dirty="0">
                <a:solidFill>
                  <a:srgbClr val="E2231A"/>
                </a:solidFill>
              </a:rPr>
              <a:t>в </a:t>
            </a:r>
            <a:r>
              <a:rPr sz="2400" spc="-55" dirty="0">
                <a:solidFill>
                  <a:srgbClr val="E2231A"/>
                </a:solidFill>
              </a:rPr>
              <a:t>области</a:t>
            </a:r>
            <a:r>
              <a:rPr sz="2400" spc="-320" dirty="0">
                <a:solidFill>
                  <a:srgbClr val="E2231A"/>
                </a:solidFill>
              </a:rPr>
              <a:t> </a:t>
            </a:r>
            <a:r>
              <a:rPr sz="2400" spc="-60" dirty="0">
                <a:solidFill>
                  <a:srgbClr val="E2231A"/>
                </a:solidFill>
              </a:rPr>
              <a:t>качества</a:t>
            </a:r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5753130" y="571217"/>
            <a:ext cx="4142104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55365" algn="l"/>
              </a:tabLst>
            </a:pP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Новый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вид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деятельности	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-8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24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64238" y="980948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5744" y="3304669"/>
            <a:ext cx="7973695" cy="356870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42265" indent="-329565">
              <a:lnSpc>
                <a:spcPct val="100000"/>
              </a:lnSpc>
              <a:spcBef>
                <a:spcPts val="10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dirty="0">
                <a:latin typeface="Verdana"/>
                <a:cs typeface="Verdana"/>
              </a:rPr>
              <a:t>лидирующая </a:t>
            </a:r>
            <a:r>
              <a:rPr sz="1800" spc="-5" dirty="0">
                <a:latin typeface="Verdana"/>
                <a:cs typeface="Verdana"/>
              </a:rPr>
              <a:t>роль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руководства</a:t>
            </a:r>
            <a:endParaRPr sz="1800">
              <a:latin typeface="Verdana"/>
              <a:cs typeface="Verdana"/>
            </a:endParaRPr>
          </a:p>
          <a:p>
            <a:pPr marL="342265" indent="-329565">
              <a:lnSpc>
                <a:spcPct val="100000"/>
              </a:lnSpc>
              <a:spcBef>
                <a:spcPts val="9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spc="-5" dirty="0">
                <a:latin typeface="Verdana"/>
                <a:cs typeface="Verdana"/>
              </a:rPr>
              <a:t>политика </a:t>
            </a:r>
            <a:r>
              <a:rPr sz="1800" dirty="0">
                <a:latin typeface="Verdana"/>
                <a:cs typeface="Verdana"/>
              </a:rPr>
              <a:t>и </a:t>
            </a:r>
            <a:r>
              <a:rPr sz="1800" spc="-5" dirty="0">
                <a:latin typeface="Verdana"/>
                <a:cs typeface="Verdana"/>
              </a:rPr>
              <a:t>стратегия </a:t>
            </a:r>
            <a:r>
              <a:rPr sz="1800" dirty="0">
                <a:latin typeface="Verdana"/>
                <a:cs typeface="Verdana"/>
              </a:rPr>
              <a:t>организации в области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качества</a:t>
            </a:r>
            <a:endParaRPr sz="1800">
              <a:latin typeface="Verdana"/>
              <a:cs typeface="Verdana"/>
            </a:endParaRPr>
          </a:p>
          <a:p>
            <a:pPr marL="342265" indent="-329565">
              <a:lnSpc>
                <a:spcPct val="100000"/>
              </a:lnSpc>
              <a:spcBef>
                <a:spcPts val="9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spc="-5" dirty="0">
                <a:latin typeface="Verdana"/>
                <a:cs typeface="Verdana"/>
              </a:rPr>
              <a:t>персонал</a:t>
            </a:r>
            <a:endParaRPr sz="1800">
              <a:latin typeface="Verdana"/>
              <a:cs typeface="Verdana"/>
            </a:endParaRPr>
          </a:p>
          <a:p>
            <a:pPr marL="342265" indent="-329565">
              <a:lnSpc>
                <a:spcPct val="100000"/>
              </a:lnSpc>
              <a:spcBef>
                <a:spcPts val="9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spc="-5" dirty="0">
                <a:latin typeface="Verdana"/>
                <a:cs typeface="Verdana"/>
              </a:rPr>
              <a:t>партнерство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ресурсы</a:t>
            </a:r>
            <a:endParaRPr sz="1800">
              <a:latin typeface="Verdana"/>
              <a:cs typeface="Verdana"/>
            </a:endParaRPr>
          </a:p>
          <a:p>
            <a:pPr marL="342265" indent="-329565">
              <a:lnSpc>
                <a:spcPct val="100000"/>
              </a:lnSpc>
              <a:spcBef>
                <a:spcPts val="9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spc="-5" dirty="0">
                <a:latin typeface="Verdana"/>
                <a:cs typeface="Verdana"/>
              </a:rPr>
              <a:t>процессы, продукция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услуги</a:t>
            </a:r>
            <a:endParaRPr sz="1800">
              <a:latin typeface="Verdana"/>
              <a:cs typeface="Verdana"/>
            </a:endParaRPr>
          </a:p>
          <a:p>
            <a:pPr marL="342265" indent="-329565">
              <a:lnSpc>
                <a:spcPct val="100000"/>
              </a:lnSpc>
              <a:spcBef>
                <a:spcPts val="9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dirty="0">
                <a:latin typeface="Verdana"/>
                <a:cs typeface="Verdana"/>
              </a:rPr>
              <a:t>удовлетворенность </a:t>
            </a:r>
            <a:r>
              <a:rPr sz="1800" spc="-5" dirty="0">
                <a:latin typeface="Verdana"/>
                <a:cs typeface="Verdana"/>
              </a:rPr>
              <a:t>потребителей </a:t>
            </a:r>
            <a:r>
              <a:rPr sz="1800" dirty="0">
                <a:latin typeface="Verdana"/>
                <a:cs typeface="Verdana"/>
              </a:rPr>
              <a:t>качеством </a:t>
            </a:r>
            <a:r>
              <a:rPr sz="1800" spc="-5" dirty="0">
                <a:latin typeface="Verdana"/>
                <a:cs typeface="Verdana"/>
              </a:rPr>
              <a:t>продукции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услуг</a:t>
            </a:r>
            <a:endParaRPr sz="1800">
              <a:latin typeface="Verdana"/>
              <a:cs typeface="Verdana"/>
            </a:endParaRPr>
          </a:p>
          <a:p>
            <a:pPr marL="342265" indent="-329565">
              <a:lnSpc>
                <a:spcPct val="100000"/>
              </a:lnSpc>
              <a:spcBef>
                <a:spcPts val="9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dirty="0">
                <a:latin typeface="Verdana"/>
                <a:cs typeface="Verdana"/>
              </a:rPr>
              <a:t>удовлетворенность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персонала</a:t>
            </a:r>
            <a:endParaRPr sz="1800">
              <a:latin typeface="Verdana"/>
              <a:cs typeface="Verdana"/>
            </a:endParaRPr>
          </a:p>
          <a:p>
            <a:pPr marL="342265" indent="-329565">
              <a:lnSpc>
                <a:spcPct val="100000"/>
              </a:lnSpc>
              <a:spcBef>
                <a:spcPts val="9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dirty="0">
                <a:latin typeface="Verdana"/>
                <a:cs typeface="Verdana"/>
              </a:rPr>
              <a:t>влияние организации </a:t>
            </a:r>
            <a:r>
              <a:rPr sz="1800" spc="-5" dirty="0">
                <a:latin typeface="Verdana"/>
                <a:cs typeface="Verdana"/>
              </a:rPr>
              <a:t>на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общество</a:t>
            </a:r>
            <a:endParaRPr sz="1800">
              <a:latin typeface="Verdana"/>
              <a:cs typeface="Verdana"/>
            </a:endParaRPr>
          </a:p>
          <a:p>
            <a:pPr marL="342265" indent="-329565">
              <a:lnSpc>
                <a:spcPct val="100000"/>
              </a:lnSpc>
              <a:spcBef>
                <a:spcPts val="94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spc="-5" dirty="0">
                <a:latin typeface="Verdana"/>
                <a:cs typeface="Verdana"/>
              </a:rPr>
              <a:t>результаты работы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организации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3133" y="1937310"/>
            <a:ext cx="3355340" cy="116776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>
              <a:lnSpc>
                <a:spcPct val="73500"/>
              </a:lnSpc>
              <a:spcBef>
                <a:spcPts val="1500"/>
              </a:spcBef>
            </a:pPr>
            <a:r>
              <a:rPr sz="4300" b="1" spc="15" dirty="0">
                <a:solidFill>
                  <a:srgbClr val="0033A0"/>
                </a:solidFill>
                <a:latin typeface="Verdana"/>
                <a:cs typeface="Verdana"/>
              </a:rPr>
              <a:t>критериев  </a:t>
            </a:r>
            <a:r>
              <a:rPr sz="4300" b="1" spc="10" dirty="0">
                <a:solidFill>
                  <a:srgbClr val="0033A0"/>
                </a:solidFill>
                <a:latin typeface="Verdana"/>
                <a:cs typeface="Verdana"/>
              </a:rPr>
              <a:t>оценки: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267" y="571217"/>
            <a:ext cx="9328150" cy="1194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923155">
              <a:lnSpc>
                <a:spcPct val="100000"/>
              </a:lnSpc>
              <a:spcBef>
                <a:spcPts val="90"/>
              </a:spcBef>
              <a:tabLst>
                <a:tab pos="8466455" algn="l"/>
              </a:tabLst>
            </a:pP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Новый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вид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деятельности	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-8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24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400" b="1" spc="-55" dirty="0">
                <a:solidFill>
                  <a:srgbClr val="E2231A"/>
                </a:solidFill>
                <a:latin typeface="Verdana"/>
                <a:cs typeface="Verdana"/>
              </a:rPr>
              <a:t>Оценка </a:t>
            </a:r>
            <a:r>
              <a:rPr sz="2400" b="1" spc="-60" dirty="0">
                <a:solidFill>
                  <a:srgbClr val="E2231A"/>
                </a:solidFill>
                <a:latin typeface="Verdana"/>
                <a:cs typeface="Verdana"/>
              </a:rPr>
              <a:t>деятельности организаций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в </a:t>
            </a:r>
            <a:r>
              <a:rPr sz="2400" b="1" spc="-55" dirty="0">
                <a:solidFill>
                  <a:srgbClr val="E2231A"/>
                </a:solidFill>
                <a:latin typeface="Verdana"/>
                <a:cs typeface="Verdana"/>
              </a:rPr>
              <a:t>области</a:t>
            </a:r>
            <a:r>
              <a:rPr sz="2400" b="1" spc="-4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60" dirty="0">
                <a:solidFill>
                  <a:srgbClr val="E2231A"/>
                </a:solidFill>
                <a:latin typeface="Verdana"/>
                <a:cs typeface="Verdana"/>
              </a:rPr>
              <a:t>качества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4235" y="980948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77950" y="1644739"/>
            <a:ext cx="1017269" cy="1699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950" b="1" spc="15" dirty="0">
                <a:solidFill>
                  <a:srgbClr val="0033A0"/>
                </a:solidFill>
                <a:latin typeface="Verdana"/>
                <a:cs typeface="Verdana"/>
              </a:rPr>
              <a:t>9</a:t>
            </a:r>
            <a:endParaRPr sz="109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3084" y="1870037"/>
            <a:ext cx="838188" cy="1292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64235" y="980948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5816" y="4398085"/>
            <a:ext cx="7494270" cy="721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50" b="1" spc="5" dirty="0">
                <a:solidFill>
                  <a:srgbClr val="0033A0"/>
                </a:solidFill>
                <a:latin typeface="Verdana"/>
                <a:cs typeface="Verdana"/>
              </a:rPr>
              <a:t>Спасибо за</a:t>
            </a:r>
            <a:r>
              <a:rPr sz="4550" b="1" spc="-7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4550" b="1" spc="0" dirty="0">
                <a:solidFill>
                  <a:srgbClr val="0033A0"/>
                </a:solidFill>
                <a:latin typeface="Verdana"/>
                <a:cs typeface="Verdana"/>
              </a:rPr>
              <a:t>внимание!</a:t>
            </a:r>
            <a:endParaRPr sz="4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9429" y="5382105"/>
            <a:ext cx="26714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0" dirty="0">
                <a:latin typeface="Verdana"/>
                <a:cs typeface="Verdana"/>
              </a:rPr>
              <a:t>roskachestvo.gov.ru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2800" y="2670637"/>
            <a:ext cx="1548383" cy="1511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2813" y="571191"/>
            <a:ext cx="355409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Международный опыт /</a:t>
            </a:r>
            <a:r>
              <a:rPr spc="-20" dirty="0"/>
              <a:t> </a:t>
            </a:r>
            <a:r>
              <a:rPr spc="-10" dirty="0"/>
              <a:t>1</a:t>
            </a:r>
          </a:p>
        </p:txBody>
      </p:sp>
      <p:sp>
        <p:nvSpPr>
          <p:cNvPr id="4" name="object 4"/>
          <p:cNvSpPr/>
          <p:nvPr/>
        </p:nvSpPr>
        <p:spPr>
          <a:xfrm>
            <a:off x="2964238" y="980948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7501" y="5567479"/>
            <a:ext cx="853439" cy="701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5037" y="4387903"/>
            <a:ext cx="661403" cy="829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5309" y="3409495"/>
            <a:ext cx="877823" cy="67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557" y="2220775"/>
            <a:ext cx="722375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2267" y="1595149"/>
            <a:ext cx="8868410" cy="2274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5752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Деятельность Stiftung</a:t>
            </a:r>
            <a:r>
              <a:rPr sz="2400" b="1" spc="-7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Warentest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marL="1167765">
              <a:lnSpc>
                <a:spcPct val="100000"/>
              </a:lnSpc>
            </a:pP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Учреждена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4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декабря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1964</a:t>
            </a:r>
            <a:r>
              <a:rPr sz="17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года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167765" marR="5080">
              <a:lnSpc>
                <a:spcPct val="100000"/>
              </a:lnSpc>
              <a:tabLst>
                <a:tab pos="6882765" algn="l"/>
              </a:tabLst>
            </a:pP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Финансируется </a:t>
            </a:r>
            <a:r>
              <a:rPr sz="1700" spc="-10" dirty="0">
                <a:solidFill>
                  <a:srgbClr val="231F20"/>
                </a:solidFill>
                <a:latin typeface="Verdana"/>
                <a:cs typeface="Verdana"/>
              </a:rPr>
              <a:t>за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счет</a:t>
            </a:r>
            <a:r>
              <a:rPr sz="1700" spc="-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государственных</a:t>
            </a:r>
            <a:r>
              <a:rPr sz="1700" spc="-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дотаций,	продаж  ежемесячных журналов,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книг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и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результатов испытаний </a:t>
            </a:r>
            <a:r>
              <a:rPr sz="1700" spc="-10" dirty="0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sz="17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веб-сайте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7776" y="4727725"/>
            <a:ext cx="55918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Ежегодно проводит более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200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испытаний</a:t>
            </a:r>
            <a:r>
              <a:rPr sz="17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товаров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7776" y="5718274"/>
            <a:ext cx="69132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С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начала деятельности протестировано более </a:t>
            </a:r>
            <a:r>
              <a:rPr sz="1700" spc="-10" dirty="0">
                <a:solidFill>
                  <a:srgbClr val="231F20"/>
                </a:solidFill>
                <a:latin typeface="Verdana"/>
                <a:cs typeface="Verdana"/>
              </a:rPr>
              <a:t>80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000</a:t>
            </a:r>
            <a:r>
              <a:rPr sz="17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товаров 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и 1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800</a:t>
            </a:r>
            <a:r>
              <a:rPr sz="1700" spc="-2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услуг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41240" y="588997"/>
            <a:ext cx="70535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5" dirty="0">
                <a:solidFill>
                  <a:srgbClr val="0033A0"/>
                </a:solidFill>
                <a:latin typeface="Verdana"/>
                <a:cs typeface="Verdana"/>
              </a:rPr>
              <a:t>Международные </a:t>
            </a:r>
            <a:r>
              <a:rPr sz="1700" b="1" spc="-40" dirty="0">
                <a:solidFill>
                  <a:srgbClr val="0033A0"/>
                </a:solidFill>
                <a:latin typeface="Verdana"/>
                <a:cs typeface="Verdana"/>
              </a:rPr>
              <a:t>методики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и </a:t>
            </a:r>
            <a:r>
              <a:rPr sz="1700" b="1" spc="-40" dirty="0">
                <a:solidFill>
                  <a:srgbClr val="0033A0"/>
                </a:solidFill>
                <a:latin typeface="Verdana"/>
                <a:cs typeface="Verdana"/>
              </a:rPr>
              <a:t>процедуры </a:t>
            </a:r>
            <a:r>
              <a:rPr sz="1700" b="1" spc="-45" dirty="0">
                <a:solidFill>
                  <a:srgbClr val="0033A0"/>
                </a:solidFill>
                <a:latin typeface="Verdana"/>
                <a:cs typeface="Verdana"/>
              </a:rPr>
              <a:t>тестирования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700" b="1" spc="-37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2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2267" y="1461550"/>
            <a:ext cx="898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2231A"/>
                </a:solidFill>
              </a:rPr>
              <a:t>ICRT </a:t>
            </a:r>
            <a:r>
              <a:rPr sz="2400" spc="-5" dirty="0">
                <a:solidFill>
                  <a:srgbClr val="E2231A"/>
                </a:solidFill>
              </a:rPr>
              <a:t>(International consumer research </a:t>
            </a:r>
            <a:r>
              <a:rPr sz="2400" dirty="0">
                <a:solidFill>
                  <a:srgbClr val="E2231A"/>
                </a:solidFill>
              </a:rPr>
              <a:t>and</a:t>
            </a:r>
            <a:r>
              <a:rPr sz="2400" spc="-15" dirty="0">
                <a:solidFill>
                  <a:srgbClr val="E2231A"/>
                </a:solidFill>
              </a:rPr>
              <a:t> </a:t>
            </a:r>
            <a:r>
              <a:rPr sz="2400" dirty="0">
                <a:solidFill>
                  <a:srgbClr val="E2231A"/>
                </a:solidFill>
              </a:rPr>
              <a:t>testing)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964238" y="980949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875" y="2166607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5" h="494664">
                <a:moveTo>
                  <a:pt x="839876" y="0"/>
                </a:moveTo>
                <a:lnTo>
                  <a:pt x="0" y="0"/>
                </a:lnTo>
                <a:lnTo>
                  <a:pt x="0" y="494334"/>
                </a:lnTo>
                <a:lnTo>
                  <a:pt x="839876" y="494334"/>
                </a:lnTo>
                <a:lnTo>
                  <a:pt x="839876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0186" y="1927720"/>
            <a:ext cx="541020" cy="89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1" spc="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57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4875" y="3028213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5" h="494664">
                <a:moveTo>
                  <a:pt x="839876" y="0"/>
                </a:moveTo>
                <a:lnTo>
                  <a:pt x="0" y="0"/>
                </a:lnTo>
                <a:lnTo>
                  <a:pt x="0" y="494334"/>
                </a:lnTo>
                <a:lnTo>
                  <a:pt x="839876" y="494334"/>
                </a:lnTo>
                <a:lnTo>
                  <a:pt x="839876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2561" y="2795661"/>
            <a:ext cx="541020" cy="89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1" spc="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7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4875" y="3817163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5" h="494664">
                <a:moveTo>
                  <a:pt x="839876" y="0"/>
                </a:moveTo>
                <a:lnTo>
                  <a:pt x="0" y="0"/>
                </a:lnTo>
                <a:lnTo>
                  <a:pt x="0" y="494334"/>
                </a:lnTo>
                <a:lnTo>
                  <a:pt x="839876" y="494334"/>
                </a:lnTo>
                <a:lnTo>
                  <a:pt x="839876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96211" y="3575098"/>
            <a:ext cx="541020" cy="89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1" spc="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57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4875" y="4508538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5" h="494664">
                <a:moveTo>
                  <a:pt x="839876" y="0"/>
                </a:moveTo>
                <a:lnTo>
                  <a:pt x="0" y="0"/>
                </a:lnTo>
                <a:lnTo>
                  <a:pt x="0" y="494334"/>
                </a:lnTo>
                <a:lnTo>
                  <a:pt x="839876" y="494334"/>
                </a:lnTo>
                <a:lnTo>
                  <a:pt x="839876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05736" y="4279154"/>
            <a:ext cx="541020" cy="89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1" spc="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57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96176" y="2240653"/>
            <a:ext cx="73063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Международная организация, осуществляющая потребительские</a:t>
            </a:r>
            <a:r>
              <a:rPr sz="14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тестирования  товаров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6176" y="3094093"/>
            <a:ext cx="7286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Разработка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и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внедрение стандартов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и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методик потребительского</a:t>
            </a:r>
            <a:r>
              <a:rPr sz="1400" spc="-1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тестирования  товаров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sz="14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услуг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6176" y="3947533"/>
            <a:ext cx="3669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50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крупных международных</a:t>
            </a:r>
            <a:r>
              <a:rPr sz="14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испытаний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6176" y="4587613"/>
            <a:ext cx="38576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Свыше </a:t>
            </a:r>
            <a:r>
              <a:rPr sz="1400" spc="-10" dirty="0">
                <a:solidFill>
                  <a:srgbClr val="231F20"/>
                </a:solidFill>
                <a:latin typeface="Verdana"/>
                <a:cs typeface="Verdana"/>
              </a:rPr>
              <a:t>150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малых международных</a:t>
            </a:r>
            <a:r>
              <a:rPr sz="14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тестов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3597" y="5985174"/>
            <a:ext cx="722375" cy="780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2267" y="5462050"/>
            <a:ext cx="533400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Роскачество – 36-й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член</a:t>
            </a:r>
            <a:r>
              <a:rPr sz="24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ICRT</a:t>
            </a:r>
            <a:endParaRPr sz="2400">
              <a:latin typeface="Verdana"/>
              <a:cs typeface="Verdana"/>
            </a:endParaRPr>
          </a:p>
          <a:p>
            <a:pPr marL="964565" marR="1671320">
              <a:lnSpc>
                <a:spcPct val="100000"/>
              </a:lnSpc>
              <a:spcBef>
                <a:spcPts val="2350"/>
              </a:spcBef>
            </a:pP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Март 2016 года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sz="14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вступление  Роскачества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sz="14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Verdana"/>
                <a:cs typeface="Verdana"/>
              </a:rPr>
              <a:t>ICRT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77625" y="6058087"/>
            <a:ext cx="34855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Выпущено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первое </a:t>
            </a:r>
            <a:r>
              <a:rPr sz="1400" spc="-20" dirty="0">
                <a:solidFill>
                  <a:srgbClr val="231F20"/>
                </a:solidFill>
                <a:latin typeface="Verdana"/>
                <a:cs typeface="Verdana"/>
              </a:rPr>
              <a:t>международное 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исследование смартфонов </a:t>
            </a:r>
            <a:r>
              <a:rPr sz="1400" dirty="0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sz="14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Verdana"/>
                <a:cs typeface="Verdana"/>
              </a:rPr>
              <a:t>участием  Роскачества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35053" y="5969940"/>
            <a:ext cx="481583" cy="807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67" y="1558822"/>
            <a:ext cx="5490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Цели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создания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Знака</a:t>
            </a:r>
            <a:r>
              <a:rPr sz="24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качества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267" y="3432123"/>
            <a:ext cx="620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Уровень </a:t>
            </a:r>
            <a:r>
              <a:rPr sz="2400" b="1" spc="-5" dirty="0">
                <a:solidFill>
                  <a:srgbClr val="E2231A"/>
                </a:solidFill>
                <a:latin typeface="Verdana"/>
                <a:cs typeface="Verdana"/>
              </a:rPr>
              <a:t>доверия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к Знаку</a:t>
            </a:r>
            <a:r>
              <a:rPr sz="2400" b="1" spc="-95" dirty="0">
                <a:solidFill>
                  <a:srgbClr val="E2231A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E2231A"/>
                </a:solidFill>
                <a:latin typeface="Verdana"/>
                <a:cs typeface="Verdana"/>
              </a:rPr>
              <a:t>качества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6506" y="588959"/>
            <a:ext cx="66001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5" dirty="0">
                <a:solidFill>
                  <a:srgbClr val="0033A0"/>
                </a:solidFill>
                <a:latin typeface="Verdana"/>
                <a:cs typeface="Verdana"/>
              </a:rPr>
              <a:t>Международный </a:t>
            </a:r>
            <a:r>
              <a:rPr sz="1700" b="1" spc="-40" dirty="0">
                <a:solidFill>
                  <a:srgbClr val="0033A0"/>
                </a:solidFill>
                <a:latin typeface="Verdana"/>
                <a:cs typeface="Verdana"/>
              </a:rPr>
              <a:t>опыт: доверие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к </a:t>
            </a:r>
            <a:r>
              <a:rPr sz="1700" b="1" spc="-40" dirty="0">
                <a:solidFill>
                  <a:srgbClr val="0033A0"/>
                </a:solidFill>
                <a:latin typeface="Verdana"/>
                <a:cs typeface="Verdana"/>
              </a:rPr>
              <a:t>знакам качества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700" b="1" spc="-409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0033A0"/>
                </a:solidFill>
                <a:latin typeface="Verdana"/>
                <a:cs typeface="Verdana"/>
              </a:rPr>
              <a:t>3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4238" y="980952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925" y="2218029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5" h="494664">
                <a:moveTo>
                  <a:pt x="839876" y="0"/>
                </a:moveTo>
                <a:lnTo>
                  <a:pt x="0" y="0"/>
                </a:lnTo>
                <a:lnTo>
                  <a:pt x="0" y="494334"/>
                </a:lnTo>
                <a:lnTo>
                  <a:pt x="839876" y="494334"/>
                </a:lnTo>
                <a:lnTo>
                  <a:pt x="839876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9946" y="2211692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4" h="494664">
                <a:moveTo>
                  <a:pt x="839889" y="0"/>
                </a:moveTo>
                <a:lnTo>
                  <a:pt x="0" y="0"/>
                </a:lnTo>
                <a:lnTo>
                  <a:pt x="0" y="494334"/>
                </a:lnTo>
                <a:lnTo>
                  <a:pt x="839889" y="494334"/>
                </a:lnTo>
                <a:lnTo>
                  <a:pt x="839889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69236" y="1979114"/>
            <a:ext cx="4779645" cy="89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50690" algn="l"/>
              </a:tabLst>
            </a:pPr>
            <a:r>
              <a:rPr sz="5700" b="1" spc="0" dirty="0">
                <a:solidFill>
                  <a:srgbClr val="FFFFFF"/>
                </a:solidFill>
                <a:latin typeface="Verdana"/>
                <a:cs typeface="Verdana"/>
              </a:rPr>
              <a:t>1	2</a:t>
            </a:r>
            <a:endParaRPr sz="57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1146" y="2163846"/>
            <a:ext cx="28276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Повышение</a:t>
            </a:r>
            <a:r>
              <a:rPr sz="17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доверия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к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национальным</a:t>
            </a:r>
            <a:r>
              <a:rPr sz="17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товарам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8194" y="2163846"/>
            <a:ext cx="37306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Рост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производства</a:t>
            </a:r>
            <a:r>
              <a:rPr sz="17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национальной  продукции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731821" y="6322962"/>
            <a:ext cx="0" cy="267970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0"/>
                </a:moveTo>
                <a:lnTo>
                  <a:pt x="0" y="267576"/>
                </a:lnTo>
              </a:path>
            </a:pathLst>
          </a:custGeom>
          <a:ln w="59181">
            <a:solidFill>
              <a:srgbClr val="E22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80279" y="6323831"/>
            <a:ext cx="185420" cy="267335"/>
          </a:xfrm>
          <a:custGeom>
            <a:avLst/>
            <a:gdLst/>
            <a:ahLst/>
            <a:cxnLst/>
            <a:rect l="l" t="t" r="r" b="b"/>
            <a:pathLst>
              <a:path w="185420" h="267334">
                <a:moveTo>
                  <a:pt x="185242" y="0"/>
                </a:moveTo>
                <a:lnTo>
                  <a:pt x="116636" y="0"/>
                </a:lnTo>
                <a:lnTo>
                  <a:pt x="0" y="132918"/>
                </a:lnTo>
                <a:lnTo>
                  <a:pt x="116636" y="266712"/>
                </a:lnTo>
                <a:lnTo>
                  <a:pt x="185242" y="266712"/>
                </a:lnTo>
                <a:lnTo>
                  <a:pt x="69469" y="132918"/>
                </a:lnTo>
                <a:lnTo>
                  <a:pt x="185242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03494" y="6130018"/>
            <a:ext cx="635635" cy="622300"/>
          </a:xfrm>
          <a:custGeom>
            <a:avLst/>
            <a:gdLst/>
            <a:ahLst/>
            <a:cxnLst/>
            <a:rect l="l" t="t" r="r" b="b"/>
            <a:pathLst>
              <a:path w="635634" h="622300">
                <a:moveTo>
                  <a:pt x="318394" y="0"/>
                </a:moveTo>
                <a:lnTo>
                  <a:pt x="245773" y="32105"/>
                </a:lnTo>
                <a:lnTo>
                  <a:pt x="208882" y="55961"/>
                </a:lnTo>
                <a:lnTo>
                  <a:pt x="168442" y="83904"/>
                </a:lnTo>
                <a:lnTo>
                  <a:pt x="127292" y="113863"/>
                </a:lnTo>
                <a:lnTo>
                  <a:pt x="88275" y="143769"/>
                </a:lnTo>
                <a:lnTo>
                  <a:pt x="54231" y="171551"/>
                </a:lnTo>
                <a:lnTo>
                  <a:pt x="18836" y="203474"/>
                </a:lnTo>
                <a:lnTo>
                  <a:pt x="0" y="260276"/>
                </a:lnTo>
                <a:lnTo>
                  <a:pt x="9896" y="308330"/>
                </a:lnTo>
                <a:lnTo>
                  <a:pt x="21135" y="350860"/>
                </a:lnTo>
                <a:lnTo>
                  <a:pt x="35269" y="398384"/>
                </a:lnTo>
                <a:lnTo>
                  <a:pt x="50873" y="446513"/>
                </a:lnTo>
                <a:lnTo>
                  <a:pt x="67199" y="492941"/>
                </a:lnTo>
                <a:lnTo>
                  <a:pt x="83048" y="533971"/>
                </a:lnTo>
                <a:lnTo>
                  <a:pt x="102407" y="577579"/>
                </a:lnTo>
                <a:lnTo>
                  <a:pt x="150494" y="613084"/>
                </a:lnTo>
                <a:lnTo>
                  <a:pt x="199164" y="618502"/>
                </a:lnTo>
                <a:lnTo>
                  <a:pt x="243002" y="620928"/>
                </a:lnTo>
                <a:lnTo>
                  <a:pt x="292104" y="622142"/>
                </a:lnTo>
                <a:lnTo>
                  <a:pt x="342960" y="622142"/>
                </a:lnTo>
                <a:lnTo>
                  <a:pt x="392060" y="620928"/>
                </a:lnTo>
                <a:lnTo>
                  <a:pt x="435892" y="618502"/>
                </a:lnTo>
                <a:lnTo>
                  <a:pt x="483263" y="613526"/>
                </a:lnTo>
                <a:lnTo>
                  <a:pt x="531825" y="578674"/>
                </a:lnTo>
                <a:lnTo>
                  <a:pt x="544970" y="549559"/>
                </a:lnTo>
                <a:lnTo>
                  <a:pt x="317521" y="549559"/>
                </a:lnTo>
                <a:lnTo>
                  <a:pt x="257627" y="548655"/>
                </a:lnTo>
                <a:lnTo>
                  <a:pt x="204342" y="545947"/>
                </a:lnTo>
                <a:lnTo>
                  <a:pt x="158243" y="526545"/>
                </a:lnTo>
                <a:lnTo>
                  <a:pt x="129248" y="455189"/>
                </a:lnTo>
                <a:lnTo>
                  <a:pt x="109778" y="398034"/>
                </a:lnTo>
                <a:lnTo>
                  <a:pt x="92233" y="341020"/>
                </a:lnTo>
                <a:lnTo>
                  <a:pt x="78374" y="289521"/>
                </a:lnTo>
                <a:lnTo>
                  <a:pt x="73814" y="267728"/>
                </a:lnTo>
                <a:lnTo>
                  <a:pt x="74508" y="252661"/>
                </a:lnTo>
                <a:lnTo>
                  <a:pt x="99837" y="223278"/>
                </a:lnTo>
                <a:lnTo>
                  <a:pt x="141263" y="189781"/>
                </a:lnTo>
                <a:lnTo>
                  <a:pt x="189194" y="153770"/>
                </a:lnTo>
                <a:lnTo>
                  <a:pt x="238183" y="119213"/>
                </a:lnTo>
                <a:lnTo>
                  <a:pt x="282780" y="90081"/>
                </a:lnTo>
                <a:lnTo>
                  <a:pt x="316556" y="75022"/>
                </a:lnTo>
                <a:lnTo>
                  <a:pt x="453765" y="75022"/>
                </a:lnTo>
                <a:lnTo>
                  <a:pt x="426172" y="55953"/>
                </a:lnTo>
                <a:lnTo>
                  <a:pt x="389283" y="32092"/>
                </a:lnTo>
                <a:lnTo>
                  <a:pt x="348039" y="8224"/>
                </a:lnTo>
                <a:lnTo>
                  <a:pt x="318394" y="0"/>
                </a:lnTo>
                <a:close/>
              </a:path>
              <a:path w="635634" h="622300">
                <a:moveTo>
                  <a:pt x="453765" y="75022"/>
                </a:moveTo>
                <a:lnTo>
                  <a:pt x="316556" y="75022"/>
                </a:lnTo>
                <a:lnTo>
                  <a:pt x="331551" y="78561"/>
                </a:lnTo>
                <a:lnTo>
                  <a:pt x="352275" y="90081"/>
                </a:lnTo>
                <a:lnTo>
                  <a:pt x="396865" y="119213"/>
                </a:lnTo>
                <a:lnTo>
                  <a:pt x="445850" y="153770"/>
                </a:lnTo>
                <a:lnTo>
                  <a:pt x="493780" y="189781"/>
                </a:lnTo>
                <a:lnTo>
                  <a:pt x="535206" y="223278"/>
                </a:lnTo>
                <a:lnTo>
                  <a:pt x="561209" y="266210"/>
                </a:lnTo>
                <a:lnTo>
                  <a:pt x="556681" y="289521"/>
                </a:lnTo>
                <a:lnTo>
                  <a:pt x="542815" y="341020"/>
                </a:lnTo>
                <a:lnTo>
                  <a:pt x="525158" y="398384"/>
                </a:lnTo>
                <a:lnTo>
                  <a:pt x="505795" y="455194"/>
                </a:lnTo>
                <a:lnTo>
                  <a:pt x="486806" y="505028"/>
                </a:lnTo>
                <a:lnTo>
                  <a:pt x="454098" y="543075"/>
                </a:lnTo>
                <a:lnTo>
                  <a:pt x="377415" y="548660"/>
                </a:lnTo>
                <a:lnTo>
                  <a:pt x="317521" y="549559"/>
                </a:lnTo>
                <a:lnTo>
                  <a:pt x="544970" y="549559"/>
                </a:lnTo>
                <a:lnTo>
                  <a:pt x="567850" y="492936"/>
                </a:lnTo>
                <a:lnTo>
                  <a:pt x="584173" y="446508"/>
                </a:lnTo>
                <a:lnTo>
                  <a:pt x="599889" y="398034"/>
                </a:lnTo>
                <a:lnTo>
                  <a:pt x="613914" y="350859"/>
                </a:lnTo>
                <a:lnTo>
                  <a:pt x="625160" y="308330"/>
                </a:lnTo>
                <a:lnTo>
                  <a:pt x="635073" y="261646"/>
                </a:lnTo>
                <a:lnTo>
                  <a:pt x="633716" y="230847"/>
                </a:lnTo>
                <a:lnTo>
                  <a:pt x="580799" y="171538"/>
                </a:lnTo>
                <a:lnTo>
                  <a:pt x="546763" y="143758"/>
                </a:lnTo>
                <a:lnTo>
                  <a:pt x="507752" y="113854"/>
                </a:lnTo>
                <a:lnTo>
                  <a:pt x="466608" y="83897"/>
                </a:lnTo>
                <a:lnTo>
                  <a:pt x="453765" y="75022"/>
                </a:lnTo>
                <a:close/>
              </a:path>
              <a:path w="635634" h="622300">
                <a:moveTo>
                  <a:pt x="204472" y="545947"/>
                </a:moveTo>
                <a:lnTo>
                  <a:pt x="204722" y="545960"/>
                </a:lnTo>
                <a:lnTo>
                  <a:pt x="204472" y="545947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6933" y="3879945"/>
            <a:ext cx="8975090" cy="953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549015" algn="l"/>
                <a:tab pos="7047865" algn="l"/>
              </a:tabLst>
            </a:pPr>
            <a:r>
              <a:rPr sz="6050" b="1" spc="-380" dirty="0">
                <a:solidFill>
                  <a:srgbClr val="0033A0"/>
                </a:solidFill>
                <a:latin typeface="Verdana"/>
                <a:cs typeface="Verdana"/>
              </a:rPr>
              <a:t>65%	60%	</a:t>
            </a:r>
            <a:r>
              <a:rPr sz="6050" b="1" spc="-580" dirty="0">
                <a:solidFill>
                  <a:srgbClr val="0033A0"/>
                </a:solidFill>
                <a:latin typeface="Verdana"/>
                <a:cs typeface="Verdana"/>
              </a:rPr>
              <a:t>18%</a:t>
            </a:r>
            <a:endParaRPr sz="60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2011" y="4546300"/>
            <a:ext cx="1828164" cy="13874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2300" b="1" spc="0" dirty="0">
                <a:solidFill>
                  <a:srgbClr val="0033A0"/>
                </a:solidFill>
                <a:latin typeface="Verdana"/>
                <a:cs typeface="Verdana"/>
              </a:rPr>
              <a:t>населения</a:t>
            </a:r>
            <a:endParaRPr sz="2300">
              <a:latin typeface="Verdana"/>
              <a:cs typeface="Verdana"/>
            </a:endParaRPr>
          </a:p>
          <a:p>
            <a:pPr marL="210185" marR="203835" indent="1270" algn="ctr">
              <a:lnSpc>
                <a:spcPts val="2220"/>
              </a:lnSpc>
              <a:spcBef>
                <a:spcPts val="1090"/>
              </a:spcBef>
            </a:pPr>
            <a:r>
              <a:rPr sz="2250" b="1" dirty="0">
                <a:solidFill>
                  <a:srgbClr val="231F20"/>
                </a:solidFill>
                <a:latin typeface="Verdana"/>
                <a:cs typeface="Verdana"/>
              </a:rPr>
              <a:t>«Белый  </a:t>
            </a:r>
            <a:r>
              <a:rPr sz="2250" b="1" spc="-5" dirty="0">
                <a:solidFill>
                  <a:srgbClr val="231F20"/>
                </a:solidFill>
                <a:latin typeface="Verdana"/>
                <a:cs typeface="Verdana"/>
              </a:rPr>
              <a:t>лебедь»</a:t>
            </a:r>
            <a:endParaRPr sz="22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150" spc="10" dirty="0">
                <a:solidFill>
                  <a:srgbClr val="231F20"/>
                </a:solidFill>
                <a:latin typeface="Verdana"/>
                <a:cs typeface="Verdana"/>
              </a:rPr>
              <a:t>Финляндия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09033" y="4626745"/>
            <a:ext cx="1828164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b="1" spc="0" dirty="0">
                <a:solidFill>
                  <a:srgbClr val="0033A0"/>
                </a:solidFill>
                <a:latin typeface="Verdana"/>
                <a:cs typeface="Verdana"/>
              </a:rPr>
              <a:t>населения</a:t>
            </a:r>
            <a:endParaRPr sz="23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720"/>
              </a:spcBef>
            </a:pPr>
            <a:r>
              <a:rPr sz="2250" b="1" dirty="0">
                <a:solidFill>
                  <a:srgbClr val="231F20"/>
                </a:solidFill>
                <a:latin typeface="Verdana"/>
                <a:cs typeface="Verdana"/>
              </a:rPr>
              <a:t>«Ама»</a:t>
            </a:r>
            <a:endParaRPr sz="22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sz="1150" spc="5" dirty="0">
                <a:solidFill>
                  <a:srgbClr val="231F20"/>
                </a:solidFill>
                <a:latin typeface="Verdana"/>
                <a:cs typeface="Verdana"/>
              </a:rPr>
              <a:t>Австрия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07645" y="4546288"/>
            <a:ext cx="1932939" cy="13881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R="96520" algn="ctr">
              <a:lnSpc>
                <a:spcPct val="100000"/>
              </a:lnSpc>
              <a:spcBef>
                <a:spcPts val="740"/>
              </a:spcBef>
            </a:pPr>
            <a:r>
              <a:rPr sz="2300" b="1" spc="0" dirty="0">
                <a:solidFill>
                  <a:srgbClr val="0033A0"/>
                </a:solidFill>
                <a:latin typeface="Verdana"/>
                <a:cs typeface="Verdana"/>
              </a:rPr>
              <a:t>населения</a:t>
            </a:r>
            <a:endParaRPr sz="2300">
              <a:latin typeface="Verdana"/>
              <a:cs typeface="Verdana"/>
            </a:endParaRPr>
          </a:p>
          <a:p>
            <a:pPr marL="200660" marR="5080" indent="196215">
              <a:lnSpc>
                <a:spcPts val="2220"/>
              </a:lnSpc>
              <a:spcBef>
                <a:spcPts val="1090"/>
              </a:spcBef>
            </a:pPr>
            <a:r>
              <a:rPr sz="2250" b="1" spc="-5" dirty="0">
                <a:solidFill>
                  <a:srgbClr val="231F20"/>
                </a:solidFill>
                <a:latin typeface="Verdana"/>
                <a:cs typeface="Verdana"/>
              </a:rPr>
              <a:t>«Знак  </a:t>
            </a:r>
            <a:r>
              <a:rPr sz="2250" b="1" dirty="0">
                <a:solidFill>
                  <a:srgbClr val="231F20"/>
                </a:solidFill>
                <a:latin typeface="Verdana"/>
                <a:cs typeface="Verdana"/>
              </a:rPr>
              <a:t>качества»</a:t>
            </a:r>
            <a:endParaRPr sz="2250">
              <a:latin typeface="Verdana"/>
              <a:cs typeface="Verdana"/>
            </a:endParaRPr>
          </a:p>
          <a:p>
            <a:pPr marR="97155" algn="ctr">
              <a:lnSpc>
                <a:spcPct val="100000"/>
              </a:lnSpc>
              <a:spcBef>
                <a:spcPts val="409"/>
              </a:spcBef>
            </a:pPr>
            <a:r>
              <a:rPr sz="1150" spc="0" dirty="0">
                <a:solidFill>
                  <a:srgbClr val="231F20"/>
                </a:solidFill>
                <a:latin typeface="Verdana"/>
                <a:cs typeface="Verdana"/>
              </a:rPr>
              <a:t>Россия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86175" y="6055461"/>
            <a:ext cx="998795" cy="68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4844" y="6083179"/>
            <a:ext cx="1295552" cy="627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267" y="1361898"/>
            <a:ext cx="6913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2231A"/>
                </a:solidFill>
              </a:rPr>
              <a:t>Опрос </a:t>
            </a:r>
            <a:r>
              <a:rPr sz="2400" dirty="0">
                <a:solidFill>
                  <a:srgbClr val="E2231A"/>
                </a:solidFill>
              </a:rPr>
              <a:t>накануне </a:t>
            </a:r>
            <a:r>
              <a:rPr sz="2400" spc="-5" dirty="0">
                <a:solidFill>
                  <a:srgbClr val="E2231A"/>
                </a:solidFill>
              </a:rPr>
              <a:t>создания</a:t>
            </a:r>
            <a:r>
              <a:rPr sz="2400" spc="-90" dirty="0">
                <a:solidFill>
                  <a:srgbClr val="E2231A"/>
                </a:solidFill>
              </a:rPr>
              <a:t> </a:t>
            </a:r>
            <a:r>
              <a:rPr sz="2400" dirty="0">
                <a:solidFill>
                  <a:srgbClr val="E2231A"/>
                </a:solidFill>
              </a:rPr>
              <a:t>Роскачества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349535" y="571204"/>
            <a:ext cx="3547745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Создание </a:t>
            </a:r>
            <a:r>
              <a:rPr sz="1800" b="1" spc="15" dirty="0">
                <a:solidFill>
                  <a:srgbClr val="0033A0"/>
                </a:solidFill>
                <a:latin typeface="Verdana"/>
                <a:cs typeface="Verdana"/>
              </a:rPr>
              <a:t>Роскачества 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-6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25" dirty="0">
                <a:solidFill>
                  <a:srgbClr val="0033A0"/>
                </a:solidFill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4238" y="980950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347" y="3175522"/>
            <a:ext cx="650730" cy="650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0973" y="3175522"/>
            <a:ext cx="587886" cy="650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8043" y="3175522"/>
            <a:ext cx="757731" cy="650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068" y="4281121"/>
            <a:ext cx="1837248" cy="451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6837" y="1847897"/>
            <a:ext cx="642048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33A0"/>
                </a:solidFill>
                <a:latin typeface="Verdana"/>
                <a:cs typeface="Verdana"/>
              </a:rPr>
              <a:t>жителей </a:t>
            </a:r>
            <a:r>
              <a:rPr sz="2000" b="1" dirty="0">
                <a:solidFill>
                  <a:srgbClr val="0033A0"/>
                </a:solidFill>
                <a:latin typeface="Verdana"/>
                <a:cs typeface="Verdana"/>
              </a:rPr>
              <a:t>России нуждаются в </a:t>
            </a:r>
            <a:r>
              <a:rPr sz="2000" b="1" spc="-5" dirty="0">
                <a:solidFill>
                  <a:srgbClr val="0033A0"/>
                </a:solidFill>
                <a:latin typeface="Verdana"/>
                <a:cs typeface="Verdana"/>
              </a:rPr>
              <a:t>информации  </a:t>
            </a:r>
            <a:r>
              <a:rPr sz="2000" b="1" dirty="0">
                <a:solidFill>
                  <a:srgbClr val="0033A0"/>
                </a:solidFill>
                <a:latin typeface="Verdana"/>
                <a:cs typeface="Verdana"/>
              </a:rPr>
              <a:t>о качестве</a:t>
            </a:r>
            <a:r>
              <a:rPr sz="2000" b="1" spc="-30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33A0"/>
                </a:solidFill>
                <a:latin typeface="Verdana"/>
                <a:cs typeface="Verdana"/>
              </a:rPr>
              <a:t>продукции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45623" y="3175521"/>
            <a:ext cx="1071156" cy="650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32243" y="3275343"/>
            <a:ext cx="2298141" cy="451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8324" y="4281119"/>
            <a:ext cx="1450365" cy="4511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1075" y="4181311"/>
            <a:ext cx="650736" cy="6507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6162" y="5616704"/>
            <a:ext cx="247650" cy="68580"/>
          </a:xfrm>
          <a:custGeom>
            <a:avLst/>
            <a:gdLst/>
            <a:ahLst/>
            <a:cxnLst/>
            <a:rect l="l" t="t" r="r" b="b"/>
            <a:pathLst>
              <a:path w="247650" h="68579">
                <a:moveTo>
                  <a:pt x="207822" y="0"/>
                </a:moveTo>
                <a:lnTo>
                  <a:pt x="54381" y="0"/>
                </a:lnTo>
                <a:lnTo>
                  <a:pt x="50139" y="635"/>
                </a:lnTo>
                <a:lnTo>
                  <a:pt x="0" y="68084"/>
                </a:lnTo>
                <a:lnTo>
                  <a:pt x="247129" y="68084"/>
                </a:lnTo>
                <a:lnTo>
                  <a:pt x="2078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0925" y="5385464"/>
            <a:ext cx="163830" cy="214629"/>
          </a:xfrm>
          <a:custGeom>
            <a:avLst/>
            <a:gdLst/>
            <a:ahLst/>
            <a:cxnLst/>
            <a:rect l="l" t="t" r="r" b="b"/>
            <a:pathLst>
              <a:path w="163830" h="214629">
                <a:moveTo>
                  <a:pt x="39471" y="0"/>
                </a:moveTo>
                <a:lnTo>
                  <a:pt x="0" y="68351"/>
                </a:lnTo>
                <a:lnTo>
                  <a:pt x="75285" y="198805"/>
                </a:lnTo>
                <a:lnTo>
                  <a:pt x="101549" y="214350"/>
                </a:lnTo>
                <a:lnTo>
                  <a:pt x="163245" y="214350"/>
                </a:lnTo>
                <a:lnTo>
                  <a:pt x="394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695" y="5470691"/>
            <a:ext cx="158115" cy="214629"/>
          </a:xfrm>
          <a:custGeom>
            <a:avLst/>
            <a:gdLst/>
            <a:ahLst/>
            <a:cxnLst/>
            <a:rect l="l" t="t" r="r" b="b"/>
            <a:pathLst>
              <a:path w="158115" h="214629">
                <a:moveTo>
                  <a:pt x="123647" y="0"/>
                </a:moveTo>
                <a:lnTo>
                  <a:pt x="0" y="214096"/>
                </a:lnTo>
                <a:lnTo>
                  <a:pt x="79019" y="214096"/>
                </a:lnTo>
                <a:lnTo>
                  <a:pt x="153708" y="84658"/>
                </a:lnTo>
                <a:lnTo>
                  <a:pt x="156273" y="79768"/>
                </a:lnTo>
                <a:lnTo>
                  <a:pt x="157759" y="74180"/>
                </a:lnTo>
                <a:lnTo>
                  <a:pt x="157759" y="62903"/>
                </a:lnTo>
                <a:lnTo>
                  <a:pt x="156552" y="57823"/>
                </a:lnTo>
                <a:lnTo>
                  <a:pt x="154393" y="53276"/>
                </a:lnTo>
                <a:lnTo>
                  <a:pt x="1236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5269" y="5398620"/>
            <a:ext cx="118745" cy="127635"/>
          </a:xfrm>
          <a:custGeom>
            <a:avLst/>
            <a:gdLst/>
            <a:ahLst/>
            <a:cxnLst/>
            <a:rect l="l" t="t" r="r" b="b"/>
            <a:pathLst>
              <a:path w="118744" h="127635">
                <a:moveTo>
                  <a:pt x="34620" y="0"/>
                </a:moveTo>
                <a:lnTo>
                  <a:pt x="0" y="0"/>
                </a:lnTo>
                <a:lnTo>
                  <a:pt x="0" y="127355"/>
                </a:lnTo>
                <a:lnTo>
                  <a:pt x="23228" y="127355"/>
                </a:lnTo>
                <a:lnTo>
                  <a:pt x="23191" y="123377"/>
                </a:lnTo>
                <a:lnTo>
                  <a:pt x="22902" y="109697"/>
                </a:lnTo>
                <a:lnTo>
                  <a:pt x="20891" y="22707"/>
                </a:lnTo>
                <a:lnTo>
                  <a:pt x="40595" y="22707"/>
                </a:lnTo>
                <a:lnTo>
                  <a:pt x="34620" y="0"/>
                </a:lnTo>
                <a:close/>
              </a:path>
              <a:path w="118744" h="127635">
                <a:moveTo>
                  <a:pt x="40595" y="22707"/>
                </a:moveTo>
                <a:lnTo>
                  <a:pt x="20891" y="22707"/>
                </a:lnTo>
                <a:lnTo>
                  <a:pt x="48501" y="127355"/>
                </a:lnTo>
                <a:lnTo>
                  <a:pt x="69951" y="127355"/>
                </a:lnTo>
                <a:lnTo>
                  <a:pt x="78619" y="94500"/>
                </a:lnTo>
                <a:lnTo>
                  <a:pt x="59486" y="94500"/>
                </a:lnTo>
                <a:lnTo>
                  <a:pt x="40595" y="22707"/>
                </a:lnTo>
                <a:close/>
              </a:path>
              <a:path w="118744" h="127635">
                <a:moveTo>
                  <a:pt x="118452" y="22707"/>
                </a:moveTo>
                <a:lnTo>
                  <a:pt x="97561" y="22707"/>
                </a:lnTo>
                <a:lnTo>
                  <a:pt x="95537" y="111150"/>
                </a:lnTo>
                <a:lnTo>
                  <a:pt x="95199" y="127355"/>
                </a:lnTo>
                <a:lnTo>
                  <a:pt x="118452" y="127355"/>
                </a:lnTo>
                <a:lnTo>
                  <a:pt x="118452" y="22707"/>
                </a:lnTo>
                <a:close/>
              </a:path>
              <a:path w="118744" h="127635">
                <a:moveTo>
                  <a:pt x="118452" y="0"/>
                </a:moveTo>
                <a:lnTo>
                  <a:pt x="84023" y="0"/>
                </a:lnTo>
                <a:lnTo>
                  <a:pt x="59486" y="94500"/>
                </a:lnTo>
                <a:lnTo>
                  <a:pt x="78619" y="94500"/>
                </a:lnTo>
                <a:lnTo>
                  <a:pt x="97561" y="22707"/>
                </a:lnTo>
                <a:lnTo>
                  <a:pt x="118452" y="22707"/>
                </a:lnTo>
                <a:lnTo>
                  <a:pt x="1184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2388" y="5398620"/>
            <a:ext cx="104775" cy="127635"/>
          </a:xfrm>
          <a:custGeom>
            <a:avLst/>
            <a:gdLst/>
            <a:ahLst/>
            <a:cxnLst/>
            <a:rect l="l" t="t" r="r" b="b"/>
            <a:pathLst>
              <a:path w="104775" h="127635">
                <a:moveTo>
                  <a:pt x="23787" y="0"/>
                </a:moveTo>
                <a:lnTo>
                  <a:pt x="0" y="0"/>
                </a:lnTo>
                <a:lnTo>
                  <a:pt x="0" y="127355"/>
                </a:lnTo>
                <a:lnTo>
                  <a:pt x="23787" y="127355"/>
                </a:lnTo>
                <a:lnTo>
                  <a:pt x="23787" y="112166"/>
                </a:lnTo>
                <a:lnTo>
                  <a:pt x="48476" y="82638"/>
                </a:lnTo>
                <a:lnTo>
                  <a:pt x="23787" y="82638"/>
                </a:lnTo>
                <a:lnTo>
                  <a:pt x="23787" y="0"/>
                </a:lnTo>
                <a:close/>
              </a:path>
              <a:path w="104775" h="127635">
                <a:moveTo>
                  <a:pt x="104597" y="44030"/>
                </a:moveTo>
                <a:lnTo>
                  <a:pt x="80759" y="44030"/>
                </a:lnTo>
                <a:lnTo>
                  <a:pt x="80759" y="127355"/>
                </a:lnTo>
                <a:lnTo>
                  <a:pt x="104597" y="127355"/>
                </a:lnTo>
                <a:lnTo>
                  <a:pt x="104597" y="44030"/>
                </a:lnTo>
                <a:close/>
              </a:path>
              <a:path w="104775" h="127635">
                <a:moveTo>
                  <a:pt x="104597" y="0"/>
                </a:moveTo>
                <a:lnTo>
                  <a:pt x="80759" y="0"/>
                </a:lnTo>
                <a:lnTo>
                  <a:pt x="80759" y="14439"/>
                </a:lnTo>
                <a:lnTo>
                  <a:pt x="23787" y="82638"/>
                </a:lnTo>
                <a:lnTo>
                  <a:pt x="48476" y="82638"/>
                </a:lnTo>
                <a:lnTo>
                  <a:pt x="80759" y="44030"/>
                </a:lnTo>
                <a:lnTo>
                  <a:pt x="104597" y="44030"/>
                </a:lnTo>
                <a:lnTo>
                  <a:pt x="1045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7797" y="5467556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240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5795" y="5456761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15" y="0"/>
                </a:lnTo>
              </a:path>
            </a:pathLst>
          </a:custGeom>
          <a:ln w="215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5795" y="5422470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2" y="0"/>
                </a:lnTo>
              </a:path>
            </a:pathLst>
          </a:custGeom>
          <a:ln w="469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6410" y="5468051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24"/>
                </a:lnTo>
              </a:path>
            </a:pathLst>
          </a:custGeom>
          <a:ln w="240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4408" y="5422598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4002" y="0"/>
                </a:lnTo>
              </a:path>
            </a:pathLst>
          </a:custGeom>
          <a:ln w="479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9144" y="542021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237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7250" y="5409416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0990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6322" y="542026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14"/>
                </a:lnTo>
              </a:path>
            </a:pathLst>
          </a:custGeom>
          <a:ln w="238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87405" y="5398621"/>
            <a:ext cx="95250" cy="127635"/>
          </a:xfrm>
          <a:custGeom>
            <a:avLst/>
            <a:gdLst/>
            <a:ahLst/>
            <a:cxnLst/>
            <a:rect l="l" t="t" r="r" b="b"/>
            <a:pathLst>
              <a:path w="95250" h="127635">
                <a:moveTo>
                  <a:pt x="49453" y="0"/>
                </a:moveTo>
                <a:lnTo>
                  <a:pt x="0" y="0"/>
                </a:lnTo>
                <a:lnTo>
                  <a:pt x="0" y="127355"/>
                </a:lnTo>
                <a:lnTo>
                  <a:pt x="23812" y="127355"/>
                </a:lnTo>
                <a:lnTo>
                  <a:pt x="23812" y="84023"/>
                </a:lnTo>
                <a:lnTo>
                  <a:pt x="48145" y="84023"/>
                </a:lnTo>
                <a:lnTo>
                  <a:pt x="69407" y="80763"/>
                </a:lnTo>
                <a:lnTo>
                  <a:pt x="83853" y="71861"/>
                </a:lnTo>
                <a:lnTo>
                  <a:pt x="88374" y="64592"/>
                </a:lnTo>
                <a:lnTo>
                  <a:pt x="23812" y="64592"/>
                </a:lnTo>
                <a:lnTo>
                  <a:pt x="23812" y="20383"/>
                </a:lnTo>
                <a:lnTo>
                  <a:pt x="88263" y="20383"/>
                </a:lnTo>
                <a:lnTo>
                  <a:pt x="81935" y="11385"/>
                </a:lnTo>
                <a:lnTo>
                  <a:pt x="67618" y="2944"/>
                </a:lnTo>
                <a:lnTo>
                  <a:pt x="49453" y="0"/>
                </a:lnTo>
                <a:close/>
              </a:path>
              <a:path w="95250" h="127635">
                <a:moveTo>
                  <a:pt x="88263" y="20383"/>
                </a:moveTo>
                <a:lnTo>
                  <a:pt x="42024" y="20383"/>
                </a:lnTo>
                <a:lnTo>
                  <a:pt x="51282" y="20817"/>
                </a:lnTo>
                <a:lnTo>
                  <a:pt x="60407" y="23312"/>
                </a:lnTo>
                <a:lnTo>
                  <a:pt x="67370" y="29657"/>
                </a:lnTo>
                <a:lnTo>
                  <a:pt x="70142" y="41643"/>
                </a:lnTo>
                <a:lnTo>
                  <a:pt x="68555" y="51545"/>
                </a:lnTo>
                <a:lnTo>
                  <a:pt x="63792" y="58732"/>
                </a:lnTo>
                <a:lnTo>
                  <a:pt x="55847" y="63112"/>
                </a:lnTo>
                <a:lnTo>
                  <a:pt x="44716" y="64592"/>
                </a:lnTo>
                <a:lnTo>
                  <a:pt x="88374" y="64592"/>
                </a:lnTo>
                <a:lnTo>
                  <a:pt x="92081" y="58632"/>
                </a:lnTo>
                <a:lnTo>
                  <a:pt x="94691" y="42392"/>
                </a:lnTo>
                <a:lnTo>
                  <a:pt x="91321" y="24731"/>
                </a:lnTo>
                <a:lnTo>
                  <a:pt x="88263" y="203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3954" y="5395391"/>
            <a:ext cx="122555" cy="133985"/>
          </a:xfrm>
          <a:custGeom>
            <a:avLst/>
            <a:gdLst/>
            <a:ahLst/>
            <a:cxnLst/>
            <a:rect l="l" t="t" r="r" b="b"/>
            <a:pathLst>
              <a:path w="122555" h="133985">
                <a:moveTo>
                  <a:pt x="61150" y="0"/>
                </a:moveTo>
                <a:lnTo>
                  <a:pt x="36074" y="5228"/>
                </a:lnTo>
                <a:lnTo>
                  <a:pt x="16778" y="19532"/>
                </a:lnTo>
                <a:lnTo>
                  <a:pt x="4380" y="40837"/>
                </a:lnTo>
                <a:lnTo>
                  <a:pt x="0" y="67068"/>
                </a:lnTo>
                <a:lnTo>
                  <a:pt x="4195" y="92573"/>
                </a:lnTo>
                <a:lnTo>
                  <a:pt x="16235" y="113839"/>
                </a:lnTo>
                <a:lnTo>
                  <a:pt x="35302" y="128404"/>
                </a:lnTo>
                <a:lnTo>
                  <a:pt x="60579" y="133807"/>
                </a:lnTo>
                <a:lnTo>
                  <a:pt x="89533" y="127301"/>
                </a:lnTo>
                <a:lnTo>
                  <a:pt x="107626" y="111607"/>
                </a:lnTo>
                <a:lnTo>
                  <a:pt x="61315" y="111607"/>
                </a:lnTo>
                <a:lnTo>
                  <a:pt x="44070" y="107297"/>
                </a:lnTo>
                <a:lnTo>
                  <a:pt x="32705" y="96327"/>
                </a:lnTo>
                <a:lnTo>
                  <a:pt x="26450" y="81641"/>
                </a:lnTo>
                <a:lnTo>
                  <a:pt x="24536" y="66179"/>
                </a:lnTo>
                <a:lnTo>
                  <a:pt x="27287" y="47455"/>
                </a:lnTo>
                <a:lnTo>
                  <a:pt x="34907" y="33502"/>
                </a:lnTo>
                <a:lnTo>
                  <a:pt x="46444" y="24788"/>
                </a:lnTo>
                <a:lnTo>
                  <a:pt x="60947" y="21780"/>
                </a:lnTo>
                <a:lnTo>
                  <a:pt x="107053" y="21780"/>
                </a:lnTo>
                <a:lnTo>
                  <a:pt x="106145" y="20164"/>
                </a:lnTo>
                <a:lnTo>
                  <a:pt x="87009" y="5493"/>
                </a:lnTo>
                <a:lnTo>
                  <a:pt x="61150" y="0"/>
                </a:lnTo>
                <a:close/>
              </a:path>
              <a:path w="122555" h="133985">
                <a:moveTo>
                  <a:pt x="107053" y="21780"/>
                </a:moveTo>
                <a:lnTo>
                  <a:pt x="60947" y="21780"/>
                </a:lnTo>
                <a:lnTo>
                  <a:pt x="77413" y="25832"/>
                </a:lnTo>
                <a:lnTo>
                  <a:pt x="88998" y="36449"/>
                </a:lnTo>
                <a:lnTo>
                  <a:pt x="95844" y="51323"/>
                </a:lnTo>
                <a:lnTo>
                  <a:pt x="98094" y="68148"/>
                </a:lnTo>
                <a:lnTo>
                  <a:pt x="95009" y="87122"/>
                </a:lnTo>
                <a:lnTo>
                  <a:pt x="86801" y="100707"/>
                </a:lnTo>
                <a:lnTo>
                  <a:pt x="75045" y="108878"/>
                </a:lnTo>
                <a:lnTo>
                  <a:pt x="61315" y="111607"/>
                </a:lnTo>
                <a:lnTo>
                  <a:pt x="107626" y="111607"/>
                </a:lnTo>
                <a:lnTo>
                  <a:pt x="108531" y="110823"/>
                </a:lnTo>
                <a:lnTo>
                  <a:pt x="118932" y="88930"/>
                </a:lnTo>
                <a:lnTo>
                  <a:pt x="122097" y="66179"/>
                </a:lnTo>
                <a:lnTo>
                  <a:pt x="118020" y="41298"/>
                </a:lnTo>
                <a:lnTo>
                  <a:pt x="107053" y="217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38046" y="5398620"/>
            <a:ext cx="118745" cy="127635"/>
          </a:xfrm>
          <a:custGeom>
            <a:avLst/>
            <a:gdLst/>
            <a:ahLst/>
            <a:cxnLst/>
            <a:rect l="l" t="t" r="r" b="b"/>
            <a:pathLst>
              <a:path w="118744" h="127635">
                <a:moveTo>
                  <a:pt x="34582" y="0"/>
                </a:moveTo>
                <a:lnTo>
                  <a:pt x="0" y="0"/>
                </a:lnTo>
                <a:lnTo>
                  <a:pt x="0" y="127355"/>
                </a:lnTo>
                <a:lnTo>
                  <a:pt x="23215" y="127355"/>
                </a:lnTo>
                <a:lnTo>
                  <a:pt x="23179" y="123377"/>
                </a:lnTo>
                <a:lnTo>
                  <a:pt x="22891" y="109697"/>
                </a:lnTo>
                <a:lnTo>
                  <a:pt x="20891" y="22707"/>
                </a:lnTo>
                <a:lnTo>
                  <a:pt x="40566" y="22707"/>
                </a:lnTo>
                <a:lnTo>
                  <a:pt x="34582" y="0"/>
                </a:lnTo>
                <a:close/>
              </a:path>
              <a:path w="118744" h="127635">
                <a:moveTo>
                  <a:pt x="40566" y="22707"/>
                </a:moveTo>
                <a:lnTo>
                  <a:pt x="20891" y="22707"/>
                </a:lnTo>
                <a:lnTo>
                  <a:pt x="48463" y="127355"/>
                </a:lnTo>
                <a:lnTo>
                  <a:pt x="69938" y="127355"/>
                </a:lnTo>
                <a:lnTo>
                  <a:pt x="78603" y="94500"/>
                </a:lnTo>
                <a:lnTo>
                  <a:pt x="59486" y="94500"/>
                </a:lnTo>
                <a:lnTo>
                  <a:pt x="40566" y="22707"/>
                </a:lnTo>
                <a:close/>
              </a:path>
              <a:path w="118744" h="127635">
                <a:moveTo>
                  <a:pt x="118440" y="22707"/>
                </a:moveTo>
                <a:lnTo>
                  <a:pt x="97536" y="22707"/>
                </a:lnTo>
                <a:lnTo>
                  <a:pt x="95512" y="111150"/>
                </a:lnTo>
                <a:lnTo>
                  <a:pt x="95173" y="127355"/>
                </a:lnTo>
                <a:lnTo>
                  <a:pt x="118440" y="127355"/>
                </a:lnTo>
                <a:lnTo>
                  <a:pt x="118440" y="22707"/>
                </a:lnTo>
                <a:close/>
              </a:path>
              <a:path w="118744" h="127635">
                <a:moveTo>
                  <a:pt x="118440" y="0"/>
                </a:moveTo>
                <a:lnTo>
                  <a:pt x="83997" y="0"/>
                </a:lnTo>
                <a:lnTo>
                  <a:pt x="59486" y="94500"/>
                </a:lnTo>
                <a:lnTo>
                  <a:pt x="78603" y="94500"/>
                </a:lnTo>
                <a:lnTo>
                  <a:pt x="97536" y="22707"/>
                </a:lnTo>
                <a:lnTo>
                  <a:pt x="118440" y="22707"/>
                </a:lnTo>
                <a:lnTo>
                  <a:pt x="118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21189" y="542007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905"/>
                </a:lnTo>
              </a:path>
            </a:pathLst>
          </a:custGeom>
          <a:ln w="237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74656" y="5409346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611" y="0"/>
                </a:lnTo>
              </a:path>
            </a:pathLst>
          </a:custGeom>
          <a:ln w="214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80684" y="5395391"/>
            <a:ext cx="122555" cy="133985"/>
          </a:xfrm>
          <a:custGeom>
            <a:avLst/>
            <a:gdLst/>
            <a:ahLst/>
            <a:cxnLst/>
            <a:rect l="l" t="t" r="r" b="b"/>
            <a:pathLst>
              <a:path w="122555" h="133985">
                <a:moveTo>
                  <a:pt x="61125" y="0"/>
                </a:moveTo>
                <a:lnTo>
                  <a:pt x="36058" y="5228"/>
                </a:lnTo>
                <a:lnTo>
                  <a:pt x="16770" y="19532"/>
                </a:lnTo>
                <a:lnTo>
                  <a:pt x="4378" y="40837"/>
                </a:lnTo>
                <a:lnTo>
                  <a:pt x="0" y="67068"/>
                </a:lnTo>
                <a:lnTo>
                  <a:pt x="4191" y="92573"/>
                </a:lnTo>
                <a:lnTo>
                  <a:pt x="16227" y="113839"/>
                </a:lnTo>
                <a:lnTo>
                  <a:pt x="35297" y="128404"/>
                </a:lnTo>
                <a:lnTo>
                  <a:pt x="60591" y="133807"/>
                </a:lnTo>
                <a:lnTo>
                  <a:pt x="89518" y="127301"/>
                </a:lnTo>
                <a:lnTo>
                  <a:pt x="107601" y="111607"/>
                </a:lnTo>
                <a:lnTo>
                  <a:pt x="61315" y="111607"/>
                </a:lnTo>
                <a:lnTo>
                  <a:pt x="44070" y="107297"/>
                </a:lnTo>
                <a:lnTo>
                  <a:pt x="32705" y="96327"/>
                </a:lnTo>
                <a:lnTo>
                  <a:pt x="26450" y="81641"/>
                </a:lnTo>
                <a:lnTo>
                  <a:pt x="24536" y="66179"/>
                </a:lnTo>
                <a:lnTo>
                  <a:pt x="27284" y="47455"/>
                </a:lnTo>
                <a:lnTo>
                  <a:pt x="34898" y="33502"/>
                </a:lnTo>
                <a:lnTo>
                  <a:pt x="46433" y="24788"/>
                </a:lnTo>
                <a:lnTo>
                  <a:pt x="60947" y="21780"/>
                </a:lnTo>
                <a:lnTo>
                  <a:pt x="107054" y="21780"/>
                </a:lnTo>
                <a:lnTo>
                  <a:pt x="106148" y="20164"/>
                </a:lnTo>
                <a:lnTo>
                  <a:pt x="87016" y="5493"/>
                </a:lnTo>
                <a:lnTo>
                  <a:pt x="61125" y="0"/>
                </a:lnTo>
                <a:close/>
              </a:path>
              <a:path w="122555" h="133985">
                <a:moveTo>
                  <a:pt x="107054" y="21780"/>
                </a:moveTo>
                <a:lnTo>
                  <a:pt x="60947" y="21780"/>
                </a:lnTo>
                <a:lnTo>
                  <a:pt x="77408" y="25832"/>
                </a:lnTo>
                <a:lnTo>
                  <a:pt x="88993" y="36449"/>
                </a:lnTo>
                <a:lnTo>
                  <a:pt x="95842" y="51323"/>
                </a:lnTo>
                <a:lnTo>
                  <a:pt x="98094" y="68148"/>
                </a:lnTo>
                <a:lnTo>
                  <a:pt x="95009" y="87122"/>
                </a:lnTo>
                <a:lnTo>
                  <a:pt x="86801" y="100707"/>
                </a:lnTo>
                <a:lnTo>
                  <a:pt x="75045" y="108878"/>
                </a:lnTo>
                <a:lnTo>
                  <a:pt x="61315" y="111607"/>
                </a:lnTo>
                <a:lnTo>
                  <a:pt x="107601" y="111607"/>
                </a:lnTo>
                <a:lnTo>
                  <a:pt x="108505" y="110823"/>
                </a:lnTo>
                <a:lnTo>
                  <a:pt x="118906" y="88930"/>
                </a:lnTo>
                <a:lnTo>
                  <a:pt x="122072" y="66179"/>
                </a:lnTo>
                <a:lnTo>
                  <a:pt x="118005" y="41298"/>
                </a:lnTo>
                <a:lnTo>
                  <a:pt x="107054" y="217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25834" y="5398621"/>
            <a:ext cx="95250" cy="127635"/>
          </a:xfrm>
          <a:custGeom>
            <a:avLst/>
            <a:gdLst/>
            <a:ahLst/>
            <a:cxnLst/>
            <a:rect l="l" t="t" r="r" b="b"/>
            <a:pathLst>
              <a:path w="95250" h="127635">
                <a:moveTo>
                  <a:pt x="49402" y="0"/>
                </a:moveTo>
                <a:lnTo>
                  <a:pt x="0" y="0"/>
                </a:lnTo>
                <a:lnTo>
                  <a:pt x="0" y="127355"/>
                </a:lnTo>
                <a:lnTo>
                  <a:pt x="23799" y="127355"/>
                </a:lnTo>
                <a:lnTo>
                  <a:pt x="23799" y="84023"/>
                </a:lnTo>
                <a:lnTo>
                  <a:pt x="48145" y="84023"/>
                </a:lnTo>
                <a:lnTo>
                  <a:pt x="69416" y="80763"/>
                </a:lnTo>
                <a:lnTo>
                  <a:pt x="83856" y="71861"/>
                </a:lnTo>
                <a:lnTo>
                  <a:pt x="88372" y="64592"/>
                </a:lnTo>
                <a:lnTo>
                  <a:pt x="23799" y="64592"/>
                </a:lnTo>
                <a:lnTo>
                  <a:pt x="23799" y="20383"/>
                </a:lnTo>
                <a:lnTo>
                  <a:pt x="88246" y="20383"/>
                </a:lnTo>
                <a:lnTo>
                  <a:pt x="81913" y="11385"/>
                </a:lnTo>
                <a:lnTo>
                  <a:pt x="67584" y="2944"/>
                </a:lnTo>
                <a:lnTo>
                  <a:pt x="49402" y="0"/>
                </a:lnTo>
                <a:close/>
              </a:path>
              <a:path w="95250" h="127635">
                <a:moveTo>
                  <a:pt x="88246" y="20383"/>
                </a:moveTo>
                <a:lnTo>
                  <a:pt x="42011" y="20383"/>
                </a:lnTo>
                <a:lnTo>
                  <a:pt x="51280" y="20817"/>
                </a:lnTo>
                <a:lnTo>
                  <a:pt x="60404" y="23312"/>
                </a:lnTo>
                <a:lnTo>
                  <a:pt x="67361" y="29657"/>
                </a:lnTo>
                <a:lnTo>
                  <a:pt x="70129" y="41643"/>
                </a:lnTo>
                <a:lnTo>
                  <a:pt x="68542" y="51545"/>
                </a:lnTo>
                <a:lnTo>
                  <a:pt x="63779" y="58732"/>
                </a:lnTo>
                <a:lnTo>
                  <a:pt x="55834" y="63112"/>
                </a:lnTo>
                <a:lnTo>
                  <a:pt x="44703" y="64592"/>
                </a:lnTo>
                <a:lnTo>
                  <a:pt x="88372" y="64592"/>
                </a:lnTo>
                <a:lnTo>
                  <a:pt x="92074" y="58632"/>
                </a:lnTo>
                <a:lnTo>
                  <a:pt x="94678" y="42392"/>
                </a:lnTo>
                <a:lnTo>
                  <a:pt x="91306" y="24731"/>
                </a:lnTo>
                <a:lnTo>
                  <a:pt x="88246" y="203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50045" y="542021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237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38151" y="540941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098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45274" y="5557472"/>
            <a:ext cx="95250" cy="127635"/>
          </a:xfrm>
          <a:custGeom>
            <a:avLst/>
            <a:gdLst/>
            <a:ahLst/>
            <a:cxnLst/>
            <a:rect l="l" t="t" r="r" b="b"/>
            <a:pathLst>
              <a:path w="95250" h="127635">
                <a:moveTo>
                  <a:pt x="49415" y="0"/>
                </a:moveTo>
                <a:lnTo>
                  <a:pt x="0" y="0"/>
                </a:lnTo>
                <a:lnTo>
                  <a:pt x="0" y="127317"/>
                </a:lnTo>
                <a:lnTo>
                  <a:pt x="23825" y="127317"/>
                </a:lnTo>
                <a:lnTo>
                  <a:pt x="23825" y="84010"/>
                </a:lnTo>
                <a:lnTo>
                  <a:pt x="48158" y="84010"/>
                </a:lnTo>
                <a:lnTo>
                  <a:pt x="69417" y="80746"/>
                </a:lnTo>
                <a:lnTo>
                  <a:pt x="83845" y="71835"/>
                </a:lnTo>
                <a:lnTo>
                  <a:pt x="88368" y="64541"/>
                </a:lnTo>
                <a:lnTo>
                  <a:pt x="23825" y="64541"/>
                </a:lnTo>
                <a:lnTo>
                  <a:pt x="23825" y="20370"/>
                </a:lnTo>
                <a:lnTo>
                  <a:pt x="88228" y="20370"/>
                </a:lnTo>
                <a:lnTo>
                  <a:pt x="81897" y="11376"/>
                </a:lnTo>
                <a:lnTo>
                  <a:pt x="67580" y="2942"/>
                </a:lnTo>
                <a:lnTo>
                  <a:pt x="49415" y="0"/>
                </a:lnTo>
                <a:close/>
              </a:path>
              <a:path w="95250" h="127635">
                <a:moveTo>
                  <a:pt x="88228" y="20370"/>
                </a:moveTo>
                <a:lnTo>
                  <a:pt x="42024" y="20370"/>
                </a:lnTo>
                <a:lnTo>
                  <a:pt x="51289" y="20802"/>
                </a:lnTo>
                <a:lnTo>
                  <a:pt x="60418" y="23294"/>
                </a:lnTo>
                <a:lnTo>
                  <a:pt x="67382" y="29639"/>
                </a:lnTo>
                <a:lnTo>
                  <a:pt x="70154" y="41630"/>
                </a:lnTo>
                <a:lnTo>
                  <a:pt x="68568" y="51543"/>
                </a:lnTo>
                <a:lnTo>
                  <a:pt x="63804" y="58715"/>
                </a:lnTo>
                <a:lnTo>
                  <a:pt x="55860" y="63072"/>
                </a:lnTo>
                <a:lnTo>
                  <a:pt x="44729" y="64541"/>
                </a:lnTo>
                <a:lnTo>
                  <a:pt x="88368" y="64541"/>
                </a:lnTo>
                <a:lnTo>
                  <a:pt x="92053" y="58598"/>
                </a:lnTo>
                <a:lnTo>
                  <a:pt x="94653" y="42354"/>
                </a:lnTo>
                <a:lnTo>
                  <a:pt x="91283" y="24710"/>
                </a:lnTo>
                <a:lnTo>
                  <a:pt x="88228" y="203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1848" y="5554209"/>
            <a:ext cx="122555" cy="133985"/>
          </a:xfrm>
          <a:custGeom>
            <a:avLst/>
            <a:gdLst/>
            <a:ahLst/>
            <a:cxnLst/>
            <a:rect l="l" t="t" r="r" b="b"/>
            <a:pathLst>
              <a:path w="122555" h="133985">
                <a:moveTo>
                  <a:pt x="61150" y="0"/>
                </a:moveTo>
                <a:lnTo>
                  <a:pt x="36068" y="5234"/>
                </a:lnTo>
                <a:lnTo>
                  <a:pt x="16773" y="19548"/>
                </a:lnTo>
                <a:lnTo>
                  <a:pt x="4379" y="40858"/>
                </a:lnTo>
                <a:lnTo>
                  <a:pt x="0" y="67081"/>
                </a:lnTo>
                <a:lnTo>
                  <a:pt x="4191" y="92580"/>
                </a:lnTo>
                <a:lnTo>
                  <a:pt x="16224" y="113847"/>
                </a:lnTo>
                <a:lnTo>
                  <a:pt x="35286" y="128415"/>
                </a:lnTo>
                <a:lnTo>
                  <a:pt x="60566" y="133819"/>
                </a:lnTo>
                <a:lnTo>
                  <a:pt x="89523" y="127310"/>
                </a:lnTo>
                <a:lnTo>
                  <a:pt x="107569" y="111645"/>
                </a:lnTo>
                <a:lnTo>
                  <a:pt x="61315" y="111645"/>
                </a:lnTo>
                <a:lnTo>
                  <a:pt x="44083" y="107336"/>
                </a:lnTo>
                <a:lnTo>
                  <a:pt x="32707" y="96364"/>
                </a:lnTo>
                <a:lnTo>
                  <a:pt x="26434" y="81663"/>
                </a:lnTo>
                <a:lnTo>
                  <a:pt x="24511" y="66166"/>
                </a:lnTo>
                <a:lnTo>
                  <a:pt x="27262" y="47463"/>
                </a:lnTo>
                <a:lnTo>
                  <a:pt x="34885" y="33531"/>
                </a:lnTo>
                <a:lnTo>
                  <a:pt x="46429" y="24833"/>
                </a:lnTo>
                <a:lnTo>
                  <a:pt x="60947" y="21831"/>
                </a:lnTo>
                <a:lnTo>
                  <a:pt x="107060" y="21831"/>
                </a:lnTo>
                <a:lnTo>
                  <a:pt x="106137" y="20186"/>
                </a:lnTo>
                <a:lnTo>
                  <a:pt x="87010" y="5502"/>
                </a:lnTo>
                <a:lnTo>
                  <a:pt x="61150" y="0"/>
                </a:lnTo>
                <a:close/>
              </a:path>
              <a:path w="122555" h="133985">
                <a:moveTo>
                  <a:pt x="107060" y="21831"/>
                </a:moveTo>
                <a:lnTo>
                  <a:pt x="60947" y="21831"/>
                </a:lnTo>
                <a:lnTo>
                  <a:pt x="77395" y="25878"/>
                </a:lnTo>
                <a:lnTo>
                  <a:pt x="88977" y="36483"/>
                </a:lnTo>
                <a:lnTo>
                  <a:pt x="95828" y="51342"/>
                </a:lnTo>
                <a:lnTo>
                  <a:pt x="98082" y="68148"/>
                </a:lnTo>
                <a:lnTo>
                  <a:pt x="95000" y="87133"/>
                </a:lnTo>
                <a:lnTo>
                  <a:pt x="86799" y="100731"/>
                </a:lnTo>
                <a:lnTo>
                  <a:pt x="75048" y="108912"/>
                </a:lnTo>
                <a:lnTo>
                  <a:pt x="61315" y="111645"/>
                </a:lnTo>
                <a:lnTo>
                  <a:pt x="107569" y="111645"/>
                </a:lnTo>
                <a:lnTo>
                  <a:pt x="108516" y="110823"/>
                </a:lnTo>
                <a:lnTo>
                  <a:pt x="118911" y="88921"/>
                </a:lnTo>
                <a:lnTo>
                  <a:pt x="122072" y="66166"/>
                </a:lnTo>
                <a:lnTo>
                  <a:pt x="118000" y="41319"/>
                </a:lnTo>
                <a:lnTo>
                  <a:pt x="107060" y="218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88883" y="5554201"/>
            <a:ext cx="114935" cy="133985"/>
          </a:xfrm>
          <a:custGeom>
            <a:avLst/>
            <a:gdLst/>
            <a:ahLst/>
            <a:cxnLst/>
            <a:rect l="l" t="t" r="r" b="b"/>
            <a:pathLst>
              <a:path w="114935" h="133985">
                <a:moveTo>
                  <a:pt x="60388" y="0"/>
                </a:moveTo>
                <a:lnTo>
                  <a:pt x="32237" y="6276"/>
                </a:lnTo>
                <a:lnTo>
                  <a:pt x="13558" y="22210"/>
                </a:lnTo>
                <a:lnTo>
                  <a:pt x="3197" y="43457"/>
                </a:lnTo>
                <a:lnTo>
                  <a:pt x="0" y="65671"/>
                </a:lnTo>
                <a:lnTo>
                  <a:pt x="5062" y="96406"/>
                </a:lnTo>
                <a:lnTo>
                  <a:pt x="18461" y="117600"/>
                </a:lnTo>
                <a:lnTo>
                  <a:pt x="37510" y="129867"/>
                </a:lnTo>
                <a:lnTo>
                  <a:pt x="59524" y="133819"/>
                </a:lnTo>
                <a:lnTo>
                  <a:pt x="82973" y="129288"/>
                </a:lnTo>
                <a:lnTo>
                  <a:pt x="99183" y="118506"/>
                </a:lnTo>
                <a:lnTo>
                  <a:pt x="104851" y="111328"/>
                </a:lnTo>
                <a:lnTo>
                  <a:pt x="61125" y="111328"/>
                </a:lnTo>
                <a:lnTo>
                  <a:pt x="43656" y="106684"/>
                </a:lnTo>
                <a:lnTo>
                  <a:pt x="32839" y="95170"/>
                </a:lnTo>
                <a:lnTo>
                  <a:pt x="27331" y="80413"/>
                </a:lnTo>
                <a:lnTo>
                  <a:pt x="25793" y="66040"/>
                </a:lnTo>
                <a:lnTo>
                  <a:pt x="28425" y="47181"/>
                </a:lnTo>
                <a:lnTo>
                  <a:pt x="35769" y="33316"/>
                </a:lnTo>
                <a:lnTo>
                  <a:pt x="46999" y="24765"/>
                </a:lnTo>
                <a:lnTo>
                  <a:pt x="61290" y="21844"/>
                </a:lnTo>
                <a:lnTo>
                  <a:pt x="103571" y="21844"/>
                </a:lnTo>
                <a:lnTo>
                  <a:pt x="96562" y="12825"/>
                </a:lnTo>
                <a:lnTo>
                  <a:pt x="81576" y="3580"/>
                </a:lnTo>
                <a:lnTo>
                  <a:pt x="60388" y="0"/>
                </a:lnTo>
                <a:close/>
              </a:path>
              <a:path w="114935" h="133985">
                <a:moveTo>
                  <a:pt x="91986" y="85661"/>
                </a:moveTo>
                <a:lnTo>
                  <a:pt x="87855" y="95170"/>
                </a:lnTo>
                <a:lnTo>
                  <a:pt x="81284" y="103366"/>
                </a:lnTo>
                <a:lnTo>
                  <a:pt x="72335" y="109144"/>
                </a:lnTo>
                <a:lnTo>
                  <a:pt x="61125" y="111328"/>
                </a:lnTo>
                <a:lnTo>
                  <a:pt x="104851" y="111328"/>
                </a:lnTo>
                <a:lnTo>
                  <a:pt x="109302" y="105691"/>
                </a:lnTo>
                <a:lnTo>
                  <a:pt x="114477" y="95059"/>
                </a:lnTo>
                <a:lnTo>
                  <a:pt x="91986" y="85661"/>
                </a:lnTo>
                <a:close/>
              </a:path>
              <a:path w="114935" h="133985">
                <a:moveTo>
                  <a:pt x="103571" y="21844"/>
                </a:moveTo>
                <a:lnTo>
                  <a:pt x="61290" y="21844"/>
                </a:lnTo>
                <a:lnTo>
                  <a:pt x="71277" y="23581"/>
                </a:lnTo>
                <a:lnTo>
                  <a:pt x="79636" y="28444"/>
                </a:lnTo>
                <a:lnTo>
                  <a:pt x="85627" y="35913"/>
                </a:lnTo>
                <a:lnTo>
                  <a:pt x="88506" y="45466"/>
                </a:lnTo>
                <a:lnTo>
                  <a:pt x="112153" y="39319"/>
                </a:lnTo>
                <a:lnTo>
                  <a:pt x="106403" y="25487"/>
                </a:lnTo>
                <a:lnTo>
                  <a:pt x="103571" y="218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16688" y="5554201"/>
            <a:ext cx="114935" cy="133985"/>
          </a:xfrm>
          <a:custGeom>
            <a:avLst/>
            <a:gdLst/>
            <a:ahLst/>
            <a:cxnLst/>
            <a:rect l="l" t="t" r="r" b="b"/>
            <a:pathLst>
              <a:path w="114935" h="133985">
                <a:moveTo>
                  <a:pt x="60439" y="0"/>
                </a:moveTo>
                <a:lnTo>
                  <a:pt x="32275" y="6276"/>
                </a:lnTo>
                <a:lnTo>
                  <a:pt x="13579" y="22210"/>
                </a:lnTo>
                <a:lnTo>
                  <a:pt x="3203" y="43457"/>
                </a:lnTo>
                <a:lnTo>
                  <a:pt x="0" y="65671"/>
                </a:lnTo>
                <a:lnTo>
                  <a:pt x="5065" y="96406"/>
                </a:lnTo>
                <a:lnTo>
                  <a:pt x="18467" y="117600"/>
                </a:lnTo>
                <a:lnTo>
                  <a:pt x="37510" y="129867"/>
                </a:lnTo>
                <a:lnTo>
                  <a:pt x="59499" y="133819"/>
                </a:lnTo>
                <a:lnTo>
                  <a:pt x="82979" y="129288"/>
                </a:lnTo>
                <a:lnTo>
                  <a:pt x="99199" y="118506"/>
                </a:lnTo>
                <a:lnTo>
                  <a:pt x="104870" y="111328"/>
                </a:lnTo>
                <a:lnTo>
                  <a:pt x="61150" y="111328"/>
                </a:lnTo>
                <a:lnTo>
                  <a:pt x="43674" y="106684"/>
                </a:lnTo>
                <a:lnTo>
                  <a:pt x="32853" y="95170"/>
                </a:lnTo>
                <a:lnTo>
                  <a:pt x="27344" y="80413"/>
                </a:lnTo>
                <a:lnTo>
                  <a:pt x="25806" y="66040"/>
                </a:lnTo>
                <a:lnTo>
                  <a:pt x="28440" y="47181"/>
                </a:lnTo>
                <a:lnTo>
                  <a:pt x="35788" y="33316"/>
                </a:lnTo>
                <a:lnTo>
                  <a:pt x="47023" y="24765"/>
                </a:lnTo>
                <a:lnTo>
                  <a:pt x="61315" y="21844"/>
                </a:lnTo>
                <a:lnTo>
                  <a:pt x="103590" y="21844"/>
                </a:lnTo>
                <a:lnTo>
                  <a:pt x="96581" y="12825"/>
                </a:lnTo>
                <a:lnTo>
                  <a:pt x="81605" y="3580"/>
                </a:lnTo>
                <a:lnTo>
                  <a:pt x="60439" y="0"/>
                </a:lnTo>
                <a:close/>
              </a:path>
              <a:path w="114935" h="133985">
                <a:moveTo>
                  <a:pt x="91973" y="85661"/>
                </a:moveTo>
                <a:lnTo>
                  <a:pt x="87857" y="95170"/>
                </a:lnTo>
                <a:lnTo>
                  <a:pt x="81295" y="103366"/>
                </a:lnTo>
                <a:lnTo>
                  <a:pt x="72353" y="109144"/>
                </a:lnTo>
                <a:lnTo>
                  <a:pt x="61150" y="111328"/>
                </a:lnTo>
                <a:lnTo>
                  <a:pt x="104870" y="111328"/>
                </a:lnTo>
                <a:lnTo>
                  <a:pt x="109323" y="105691"/>
                </a:lnTo>
                <a:lnTo>
                  <a:pt x="114515" y="95059"/>
                </a:lnTo>
                <a:lnTo>
                  <a:pt x="91973" y="85661"/>
                </a:lnTo>
                <a:close/>
              </a:path>
              <a:path w="114935" h="133985">
                <a:moveTo>
                  <a:pt x="103590" y="21844"/>
                </a:moveTo>
                <a:lnTo>
                  <a:pt x="61315" y="21844"/>
                </a:lnTo>
                <a:lnTo>
                  <a:pt x="71310" y="23581"/>
                </a:lnTo>
                <a:lnTo>
                  <a:pt x="79675" y="28444"/>
                </a:lnTo>
                <a:lnTo>
                  <a:pt x="85670" y="35913"/>
                </a:lnTo>
                <a:lnTo>
                  <a:pt x="88557" y="45466"/>
                </a:lnTo>
                <a:lnTo>
                  <a:pt x="112179" y="39319"/>
                </a:lnTo>
                <a:lnTo>
                  <a:pt x="106421" y="25487"/>
                </a:lnTo>
                <a:lnTo>
                  <a:pt x="103590" y="218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48472" y="5557464"/>
            <a:ext cx="104775" cy="127635"/>
          </a:xfrm>
          <a:custGeom>
            <a:avLst/>
            <a:gdLst/>
            <a:ahLst/>
            <a:cxnLst/>
            <a:rect l="l" t="t" r="r" b="b"/>
            <a:pathLst>
              <a:path w="104775" h="127635">
                <a:moveTo>
                  <a:pt x="23863" y="0"/>
                </a:moveTo>
                <a:lnTo>
                  <a:pt x="0" y="0"/>
                </a:lnTo>
                <a:lnTo>
                  <a:pt x="0" y="127317"/>
                </a:lnTo>
                <a:lnTo>
                  <a:pt x="23863" y="127317"/>
                </a:lnTo>
                <a:lnTo>
                  <a:pt x="23863" y="112153"/>
                </a:lnTo>
                <a:lnTo>
                  <a:pt x="48564" y="82588"/>
                </a:lnTo>
                <a:lnTo>
                  <a:pt x="23863" y="82588"/>
                </a:lnTo>
                <a:lnTo>
                  <a:pt x="23863" y="0"/>
                </a:lnTo>
                <a:close/>
              </a:path>
              <a:path w="104775" h="127635">
                <a:moveTo>
                  <a:pt x="104597" y="43992"/>
                </a:moveTo>
                <a:lnTo>
                  <a:pt x="80810" y="43992"/>
                </a:lnTo>
                <a:lnTo>
                  <a:pt x="80810" y="127317"/>
                </a:lnTo>
                <a:lnTo>
                  <a:pt x="104597" y="127317"/>
                </a:lnTo>
                <a:lnTo>
                  <a:pt x="104597" y="43992"/>
                </a:lnTo>
                <a:close/>
              </a:path>
              <a:path w="104775" h="127635">
                <a:moveTo>
                  <a:pt x="104597" y="0"/>
                </a:moveTo>
                <a:lnTo>
                  <a:pt x="80810" y="0"/>
                </a:lnTo>
                <a:lnTo>
                  <a:pt x="80810" y="14439"/>
                </a:lnTo>
                <a:lnTo>
                  <a:pt x="23863" y="82588"/>
                </a:lnTo>
                <a:lnTo>
                  <a:pt x="48564" y="82588"/>
                </a:lnTo>
                <a:lnTo>
                  <a:pt x="80810" y="43992"/>
                </a:lnTo>
                <a:lnTo>
                  <a:pt x="104597" y="43992"/>
                </a:lnTo>
                <a:lnTo>
                  <a:pt x="1045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81934" y="5557464"/>
            <a:ext cx="104775" cy="127635"/>
          </a:xfrm>
          <a:custGeom>
            <a:avLst/>
            <a:gdLst/>
            <a:ahLst/>
            <a:cxnLst/>
            <a:rect l="l" t="t" r="r" b="b"/>
            <a:pathLst>
              <a:path w="104775" h="127635">
                <a:moveTo>
                  <a:pt x="23799" y="0"/>
                </a:moveTo>
                <a:lnTo>
                  <a:pt x="0" y="0"/>
                </a:lnTo>
                <a:lnTo>
                  <a:pt x="0" y="127317"/>
                </a:lnTo>
                <a:lnTo>
                  <a:pt x="23799" y="127317"/>
                </a:lnTo>
                <a:lnTo>
                  <a:pt x="23799" y="112153"/>
                </a:lnTo>
                <a:lnTo>
                  <a:pt x="48517" y="82588"/>
                </a:lnTo>
                <a:lnTo>
                  <a:pt x="23799" y="82588"/>
                </a:lnTo>
                <a:lnTo>
                  <a:pt x="23799" y="0"/>
                </a:lnTo>
                <a:close/>
              </a:path>
              <a:path w="104775" h="127635">
                <a:moveTo>
                  <a:pt x="104584" y="43992"/>
                </a:moveTo>
                <a:lnTo>
                  <a:pt x="80784" y="43992"/>
                </a:lnTo>
                <a:lnTo>
                  <a:pt x="80784" y="127317"/>
                </a:lnTo>
                <a:lnTo>
                  <a:pt x="104584" y="127317"/>
                </a:lnTo>
                <a:lnTo>
                  <a:pt x="104584" y="43992"/>
                </a:lnTo>
                <a:close/>
              </a:path>
              <a:path w="104775" h="127635">
                <a:moveTo>
                  <a:pt x="104584" y="0"/>
                </a:moveTo>
                <a:lnTo>
                  <a:pt x="80784" y="0"/>
                </a:lnTo>
                <a:lnTo>
                  <a:pt x="80784" y="14439"/>
                </a:lnTo>
                <a:lnTo>
                  <a:pt x="23799" y="82588"/>
                </a:lnTo>
                <a:lnTo>
                  <a:pt x="48517" y="82588"/>
                </a:lnTo>
                <a:lnTo>
                  <a:pt x="80784" y="43992"/>
                </a:lnTo>
                <a:lnTo>
                  <a:pt x="104584" y="43992"/>
                </a:lnTo>
                <a:lnTo>
                  <a:pt x="10458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5225" y="5311194"/>
            <a:ext cx="2048248" cy="451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57137" y="5311191"/>
            <a:ext cx="2370211" cy="451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16582" y="4181305"/>
            <a:ext cx="1767839" cy="6507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2111" y="6188823"/>
            <a:ext cx="3154910" cy="4511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78161" y="5211369"/>
            <a:ext cx="595223" cy="650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72592" y="4181310"/>
            <a:ext cx="644423" cy="6507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67084" y="1742674"/>
            <a:ext cx="179323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70" dirty="0">
                <a:solidFill>
                  <a:srgbClr val="0033A0"/>
                </a:solidFill>
                <a:latin typeface="Verdana"/>
                <a:cs typeface="Verdana"/>
              </a:rPr>
              <a:t>82%</a:t>
            </a:r>
            <a:endParaRPr sz="5400">
              <a:latin typeface="Verdana"/>
              <a:cs typeface="Verdana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267" y="1914720"/>
            <a:ext cx="2813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2231A"/>
                </a:solidFill>
              </a:rPr>
              <a:t>Рабочая</a:t>
            </a:r>
            <a:r>
              <a:rPr sz="2400" spc="-100" dirty="0">
                <a:solidFill>
                  <a:srgbClr val="E2231A"/>
                </a:solidFill>
              </a:rPr>
              <a:t> </a:t>
            </a:r>
            <a:r>
              <a:rPr sz="2400" spc="-5" dirty="0">
                <a:solidFill>
                  <a:srgbClr val="E2231A"/>
                </a:solidFill>
              </a:rPr>
              <a:t>группа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921576" y="3805111"/>
            <a:ext cx="547941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0" dirty="0">
                <a:latin typeface="Verdana"/>
                <a:cs typeface="Verdana"/>
              </a:rPr>
              <a:t>Представители </a:t>
            </a:r>
            <a:r>
              <a:rPr sz="1800" spc="5" dirty="0">
                <a:latin typeface="Verdana"/>
                <a:cs typeface="Verdana"/>
              </a:rPr>
              <a:t>федеральных органов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0" dirty="0">
                <a:latin typeface="Verdana"/>
                <a:cs typeface="Verdana"/>
              </a:rPr>
              <a:t>власти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1576" y="4637804"/>
            <a:ext cx="609790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0" dirty="0">
                <a:latin typeface="Verdana"/>
                <a:cs typeface="Verdana"/>
              </a:rPr>
              <a:t>Общероссийские </a:t>
            </a:r>
            <a:r>
              <a:rPr sz="1800" spc="5" dirty="0">
                <a:latin typeface="Verdana"/>
                <a:cs typeface="Verdana"/>
              </a:rPr>
              <a:t>объединения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0" dirty="0">
                <a:latin typeface="Verdana"/>
                <a:cs typeface="Verdana"/>
              </a:rPr>
              <a:t>предпринимателей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1576" y="5470498"/>
            <a:ext cx="638937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0" dirty="0">
                <a:latin typeface="Verdana"/>
                <a:cs typeface="Verdana"/>
              </a:rPr>
              <a:t>Отраслевые </a:t>
            </a:r>
            <a:r>
              <a:rPr sz="1800" spc="5" dirty="0">
                <a:latin typeface="Verdana"/>
                <a:cs typeface="Verdana"/>
              </a:rPr>
              <a:t>и </a:t>
            </a:r>
            <a:r>
              <a:rPr sz="1800" spc="0" dirty="0">
                <a:latin typeface="Verdana"/>
                <a:cs typeface="Verdana"/>
              </a:rPr>
              <a:t>потребительские </a:t>
            </a:r>
            <a:r>
              <a:rPr sz="1800" spc="5" dirty="0">
                <a:latin typeface="Verdana"/>
                <a:cs typeface="Verdana"/>
              </a:rPr>
              <a:t>союзы и </a:t>
            </a:r>
            <a:r>
              <a:rPr sz="1800" spc="0" dirty="0">
                <a:latin typeface="Verdana"/>
                <a:cs typeface="Verdana"/>
              </a:rPr>
              <a:t>ассоциации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4875" y="2715107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5" h="494664">
                <a:moveTo>
                  <a:pt x="839876" y="0"/>
                </a:moveTo>
                <a:lnTo>
                  <a:pt x="0" y="0"/>
                </a:lnTo>
                <a:lnTo>
                  <a:pt x="0" y="494334"/>
                </a:lnTo>
                <a:lnTo>
                  <a:pt x="839876" y="494334"/>
                </a:lnTo>
                <a:lnTo>
                  <a:pt x="839876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0186" y="2201130"/>
            <a:ext cx="8661400" cy="1074420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683895" marR="5080" indent="-671830">
              <a:lnSpc>
                <a:spcPct val="74300"/>
              </a:lnSpc>
              <a:spcBef>
                <a:spcPts val="1864"/>
              </a:spcBef>
              <a:tabLst>
                <a:tab pos="1130935" algn="l"/>
                <a:tab pos="2331720" algn="l"/>
                <a:tab pos="3694429" algn="l"/>
                <a:tab pos="4699635" algn="l"/>
                <a:tab pos="5140325" algn="l"/>
                <a:tab pos="6427470" algn="l"/>
                <a:tab pos="8499475" algn="l"/>
              </a:tabLst>
            </a:pPr>
            <a:r>
              <a:rPr sz="8550" b="1" spc="0" baseline="-2095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8550" b="1" spc="-1087" baseline="-209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30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5" dirty="0">
                <a:latin typeface="Verdana"/>
                <a:cs typeface="Verdana"/>
              </a:rPr>
              <a:t>ведущих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5" dirty="0">
                <a:latin typeface="Verdana"/>
                <a:cs typeface="Verdana"/>
              </a:rPr>
              <a:t>экспертов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0" dirty="0">
                <a:latin typeface="Verdana"/>
                <a:cs typeface="Verdana"/>
              </a:rPr>
              <a:t>стран</a:t>
            </a:r>
            <a:r>
              <a:rPr sz="1800" spc="10" dirty="0">
                <a:latin typeface="Verdana"/>
                <a:cs typeface="Verdana"/>
              </a:rPr>
              <a:t>ы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0" dirty="0">
                <a:latin typeface="Verdana"/>
                <a:cs typeface="Verdana"/>
              </a:rPr>
              <a:t>п</a:t>
            </a:r>
            <a:r>
              <a:rPr sz="1800" spc="5" dirty="0">
                <a:latin typeface="Verdana"/>
                <a:cs typeface="Verdana"/>
              </a:rPr>
              <a:t>о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5" dirty="0">
                <a:latin typeface="Verdana"/>
                <a:cs typeface="Verdana"/>
              </a:rPr>
              <a:t>вопросам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0" dirty="0">
                <a:latin typeface="Verdana"/>
                <a:cs typeface="Verdana"/>
              </a:rPr>
              <a:t>стандартизаци</a:t>
            </a:r>
            <a:r>
              <a:rPr sz="1800" spc="5" dirty="0">
                <a:latin typeface="Verdana"/>
                <a:cs typeface="Verdana"/>
              </a:rPr>
              <a:t>и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0" dirty="0">
                <a:latin typeface="Verdana"/>
                <a:cs typeface="Verdana"/>
              </a:rPr>
              <a:t>и  </a:t>
            </a:r>
            <a:r>
              <a:rPr sz="1800" spc="5" dirty="0">
                <a:latin typeface="Verdana"/>
                <a:cs typeface="Verdana"/>
              </a:rPr>
              <a:t>качества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4875" y="3729126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5" h="494664">
                <a:moveTo>
                  <a:pt x="839876" y="0"/>
                </a:moveTo>
                <a:lnTo>
                  <a:pt x="0" y="0"/>
                </a:lnTo>
                <a:lnTo>
                  <a:pt x="0" y="494334"/>
                </a:lnTo>
                <a:lnTo>
                  <a:pt x="839876" y="494334"/>
                </a:lnTo>
                <a:lnTo>
                  <a:pt x="839876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2561" y="3496554"/>
            <a:ext cx="541020" cy="89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1" spc="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57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4875" y="4524426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5" h="494664">
                <a:moveTo>
                  <a:pt x="839876" y="0"/>
                </a:moveTo>
                <a:lnTo>
                  <a:pt x="0" y="0"/>
                </a:lnTo>
                <a:lnTo>
                  <a:pt x="0" y="494334"/>
                </a:lnTo>
                <a:lnTo>
                  <a:pt x="839876" y="494334"/>
                </a:lnTo>
                <a:lnTo>
                  <a:pt x="839876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96211" y="4282329"/>
            <a:ext cx="541020" cy="89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1" spc="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57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4875" y="5393601"/>
            <a:ext cx="840105" cy="494665"/>
          </a:xfrm>
          <a:custGeom>
            <a:avLst/>
            <a:gdLst/>
            <a:ahLst/>
            <a:cxnLst/>
            <a:rect l="l" t="t" r="r" b="b"/>
            <a:pathLst>
              <a:path w="840105" h="494664">
                <a:moveTo>
                  <a:pt x="839876" y="0"/>
                </a:moveTo>
                <a:lnTo>
                  <a:pt x="0" y="0"/>
                </a:lnTo>
                <a:lnTo>
                  <a:pt x="0" y="494334"/>
                </a:lnTo>
                <a:lnTo>
                  <a:pt x="839876" y="494334"/>
                </a:lnTo>
                <a:lnTo>
                  <a:pt x="839876" y="0"/>
                </a:lnTo>
                <a:close/>
              </a:path>
            </a:pathLst>
          </a:custGeom>
          <a:solidFill>
            <a:srgbClr val="E223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05736" y="5164211"/>
            <a:ext cx="541020" cy="89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700" b="1" spc="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57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9535" y="571191"/>
            <a:ext cx="354774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Создание </a:t>
            </a:r>
            <a:r>
              <a:rPr sz="1800" b="1" spc="-15" dirty="0">
                <a:solidFill>
                  <a:srgbClr val="0033A0"/>
                </a:solidFill>
                <a:latin typeface="Verdana"/>
                <a:cs typeface="Verdana"/>
              </a:rPr>
              <a:t>Роскачества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/</a:t>
            </a:r>
            <a:r>
              <a:rPr sz="1800" b="1" spc="35" dirty="0">
                <a:solidFill>
                  <a:srgbClr val="0033A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033A0"/>
                </a:solidFill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64238" y="980947"/>
            <a:ext cx="6940550" cy="0"/>
          </a:xfrm>
          <a:custGeom>
            <a:avLst/>
            <a:gdLst/>
            <a:ahLst/>
            <a:cxnLst/>
            <a:rect l="l" t="t" r="r" b="b"/>
            <a:pathLst>
              <a:path w="6940550">
                <a:moveTo>
                  <a:pt x="0" y="0"/>
                </a:moveTo>
                <a:lnTo>
                  <a:pt x="6940207" y="0"/>
                </a:lnTo>
              </a:path>
            </a:pathLst>
          </a:custGeom>
          <a:ln w="25400">
            <a:solidFill>
              <a:srgbClr val="003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4" y="468717"/>
            <a:ext cx="1859362" cy="531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2231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1791</Words>
  <Application>Microsoft Office PowerPoint</Application>
  <PresentationFormat>Произвольный</PresentationFormat>
  <Paragraphs>504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AG_Helvetica</vt:lpstr>
      <vt:lpstr>Calibri</vt:lpstr>
      <vt:lpstr>Times New Roman</vt:lpstr>
      <vt:lpstr>Verdana</vt:lpstr>
      <vt:lpstr>Office Theme</vt:lpstr>
      <vt:lpstr>ДЕЯТЕЛЬНОСТЬ  РОСКАЧЕСТВА И ПЛАН РАБОТЫ</vt:lpstr>
      <vt:lpstr>Презентация PowerPoint</vt:lpstr>
      <vt:lpstr>Уровень доверия населения</vt:lpstr>
      <vt:lpstr>Международный опыт / 1</vt:lpstr>
      <vt:lpstr>Международный опыт / 1</vt:lpstr>
      <vt:lpstr>ICRT (International consumer research and testing)</vt:lpstr>
      <vt:lpstr>Презентация PowerPoint</vt:lpstr>
      <vt:lpstr>Опрос накануне создания Роскачества</vt:lpstr>
      <vt:lpstr>Рабочая группа</vt:lpstr>
      <vt:lpstr>Создание Роскачества / 4</vt:lpstr>
      <vt:lpstr>Создание Роскачества / 4</vt:lpstr>
      <vt:lpstr>Создание Роскачества / 4</vt:lpstr>
      <vt:lpstr>Презентация PowerPoint</vt:lpstr>
      <vt:lpstr>Выбор категорий для исследований / 5</vt:lpstr>
      <vt:lpstr>Выбор категорий для исследований / 5</vt:lpstr>
      <vt:lpstr>Работа Проектного технического комитета  в 2016 году</vt:lpstr>
      <vt:lpstr>Работа с независимыми лабораториями</vt:lpstr>
      <vt:lpstr>Закупка товаров для исследований / 8</vt:lpstr>
      <vt:lpstr>Презентация PowerPoint</vt:lpstr>
      <vt:lpstr>Презентация PowerPoint</vt:lpstr>
      <vt:lpstr>Российский знак качества / 10</vt:lpstr>
      <vt:lpstr>Презентация PowerPoint</vt:lpstr>
      <vt:lpstr>Презентация PowerPoint</vt:lpstr>
      <vt:lpstr>Презентация PowerPoint</vt:lpstr>
      <vt:lpstr>www.roskachestvo.gov.ru</vt:lpstr>
      <vt:lpstr>Пики посещаемости портала / 14</vt:lpstr>
      <vt:lpstr>Результаты работы</vt:lpstr>
      <vt:lpstr>Востребованность информации о качестве / 16</vt:lpstr>
      <vt:lpstr>Востребованность информации о качестве / 16</vt:lpstr>
      <vt:lpstr>Основные темы материалов в СМИ / 17</vt:lpstr>
      <vt:lpstr>Презентация PowerPoint</vt:lpstr>
      <vt:lpstr>Телевизионная реклама</vt:lpstr>
      <vt:lpstr>Суммарный охват более 32 миллионов человек</vt:lpstr>
      <vt:lpstr>Презентация PowerPoint</vt:lpstr>
      <vt:lpstr>Знание и уровень доверия / 21</vt:lpstr>
      <vt:lpstr>Знание и уровень доверия / 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Роскачество – оператор Премии Правительства  в области качества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 РОСКАЧЕСТВА И ПЛАН РАБОТЫ</dc:title>
  <dc:creator>potankin</dc:creator>
  <cp:lastModifiedBy>potankin</cp:lastModifiedBy>
  <cp:revision>13</cp:revision>
  <dcterms:created xsi:type="dcterms:W3CDTF">2017-04-20T16:49:02Z</dcterms:created>
  <dcterms:modified xsi:type="dcterms:W3CDTF">2017-06-15T09:43:01Z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Illustrator CC 2017 (Windows)</vt:lpwstr>
  </property>
</Properties>
</file>