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0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1" r:id="rId3"/>
    <p:sldId id="338" r:id="rId4"/>
    <p:sldId id="337" r:id="rId5"/>
    <p:sldId id="332" r:id="rId6"/>
    <p:sldId id="333" r:id="rId7"/>
    <p:sldId id="334" r:id="rId8"/>
    <p:sldId id="336" r:id="rId9"/>
    <p:sldId id="335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99FF66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54" autoAdjust="0"/>
  </p:normalViewPr>
  <p:slideViewPr>
    <p:cSldViewPr>
      <p:cViewPr varScale="1">
        <p:scale>
          <a:sx n="42" d="100"/>
          <a:sy n="42" d="100"/>
        </p:scale>
        <p:origin x="11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FF03C-C27F-4599-8909-3FF9FD6ACE31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9AE29-87F2-44EE-8134-298EAFDCC6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13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939B1-7A99-4833-9EE9-8161FDE1985C}" type="datetimeFigureOut">
              <a:rPr lang="ru-RU" smtClean="0"/>
              <a:pPr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900386-6681-46A2-9CA0-610B6F9D8C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71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B89E1-32DD-40AC-B82A-921B05A0FE9A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32A151-7C73-4699-968F-8C3EB4A77A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ACF903-8E6D-4350-8E00-2D707761CFBB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14263-0A08-466A-A76C-23625B9FAB4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F2DDD-5285-44CF-846A-1932AD92A94F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8C21A-887B-4634-951C-CEC5964C6D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A3BDE2-A8B9-47B0-80CB-72EE9D0E4B81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7BBB1D-C9F5-4E83-A684-5BA04DF55A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BDA73-30CF-47FE-B1AA-CB1FB7C7D94B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390BA-9008-44B2-B7FE-7A4C7E3FCF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69A84-0AD5-4F86-9B89-0CD853B2C948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6A037-FCCE-4ACA-ACAD-A34A84989F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E952BF-143B-4673-8348-8BE0E8D20461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1E589-C0DE-4EF8-A14B-BB213D3125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AC16F-6EAC-4666-84EE-647C9DB1D561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3B942-428F-4B48-B16C-987E1A7C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13D8D2-D87B-4363-9A7D-DD39771E2B7A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2FEDD-ED31-4716-AEF2-D7C1DF02E2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C09324-2742-4FBB-A744-DFC0BC66C101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328D89E-FAD1-4397-A427-DAB888731D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79DD5-8C7C-4C3C-99C0-A6D8A1D3DDA9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CD663-EAFE-4BBB-9124-709C3A7923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424692-EC93-4AA6-A985-56F00A56C325}" type="datetimeFigureOut">
              <a:rPr lang="ru-RU" smtClean="0"/>
              <a:pPr>
                <a:defRPr/>
              </a:pPr>
              <a:t>30.05.2024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7037F57-3BE6-428F-BB47-23BE915A8F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1" r:id="rId1"/>
    <p:sldLayoutId id="2147484222" r:id="rId2"/>
    <p:sldLayoutId id="2147484223" r:id="rId3"/>
    <p:sldLayoutId id="2147484224" r:id="rId4"/>
    <p:sldLayoutId id="2147484225" r:id="rId5"/>
    <p:sldLayoutId id="2147484226" r:id="rId6"/>
    <p:sldLayoutId id="2147484227" r:id="rId7"/>
    <p:sldLayoutId id="2147484228" r:id="rId8"/>
    <p:sldLayoutId id="2147484229" r:id="rId9"/>
    <p:sldLayoutId id="2147484230" r:id="rId10"/>
    <p:sldLayoutId id="21474842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1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6000" dirty="0">
                <a:solidFill>
                  <a:srgbClr val="0070C0"/>
                </a:solidFill>
              </a:rPr>
              <a:t> </a:t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/>
              <a:t>Об основных правилах и требованиях при подготовке ответов на ОБРАЩЕНИЯ ГРАЖДАН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981200"/>
            <a:ext cx="7239000" cy="2514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6000" dirty="0">
                <a:solidFill>
                  <a:srgbClr val="0070C0"/>
                </a:solidFill>
              </a:rPr>
              <a:t> </a:t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 </a:t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chemeClr val="bg2">
                    <a:lumMod val="25000"/>
                  </a:schemeClr>
                </a:solidFill>
              </a:rPr>
              <a:t>- 	</a:t>
            </a:r>
            <a:r>
              <a:rPr lang="ru-RU" sz="3100" b="1" dirty="0">
                <a:solidFill>
                  <a:schemeClr val="bg2">
                    <a:lumMod val="25000"/>
                  </a:schemeClr>
                </a:solidFill>
              </a:rPr>
              <a:t>Федеральный закон от 2 мая 2006 года № 59-ФЗ «О порядке рассмотрения обращений граждан Российской Федерации»</a:t>
            </a:r>
            <a:br>
              <a:rPr lang="ru-RU" sz="3100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sz="31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07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905000"/>
            <a:ext cx="7696200" cy="3124200"/>
          </a:xfrm>
        </p:spPr>
        <p:txBody>
          <a:bodyPr>
            <a:normAutofit fontScale="90000"/>
          </a:bodyPr>
          <a:lstStyle/>
          <a:p>
            <a:pPr marL="1028700" lvl="0" indent="-1028700">
              <a:buFont typeface="+mj-lt"/>
              <a:buAutoNum type="romanUcPeriod"/>
            </a:pP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5500" dirty="0"/>
              <a:t/>
            </a:r>
            <a:br>
              <a:rPr lang="ru-RU" sz="5500" dirty="0"/>
            </a:br>
            <a:r>
              <a:rPr lang="ru-RU" sz="6000" dirty="0">
                <a:solidFill>
                  <a:srgbClr val="0070C0"/>
                </a:solidFill>
              </a:rPr>
              <a:t> </a:t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6000" dirty="0">
                <a:solidFill>
                  <a:srgbClr val="0070C0"/>
                </a:solidFill>
              </a:rPr>
              <a:t/>
            </a:r>
            <a:br>
              <a:rPr lang="ru-RU" sz="6000" dirty="0">
                <a:solidFill>
                  <a:srgbClr val="0070C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2800" b="1" dirty="0"/>
              <a:t>при рассмотрении обращений требуется соблюдать:</a:t>
            </a:r>
            <a:br>
              <a:rPr lang="ru-RU" sz="2800" b="1" dirty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4000" b="1" dirty="0"/>
              <a:t>- объективность</a:t>
            </a:r>
            <a:br>
              <a:rPr lang="ru-RU" sz="4000" b="1" dirty="0"/>
            </a:br>
            <a:r>
              <a:rPr lang="ru-RU" sz="4000" b="1" dirty="0"/>
              <a:t>- всесторонность </a:t>
            </a:r>
            <a:br>
              <a:rPr lang="ru-RU" sz="4000" b="1" dirty="0"/>
            </a:br>
            <a:r>
              <a:rPr lang="ru-RU" sz="4000" b="1" dirty="0"/>
              <a:t>- своевременность</a:t>
            </a:r>
            <a:br>
              <a:rPr lang="ru-RU" sz="4000" b="1" dirty="0"/>
            </a:br>
            <a:endParaRPr lang="ru-RU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438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286472"/>
            <a:ext cx="8534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1.Ознакомиться с </a:t>
            </a:r>
            <a:r>
              <a:rPr lang="ru-RU" sz="2400" dirty="0"/>
              <a:t>содержанием обращения в тот же день, как получили заявление на </a:t>
            </a:r>
            <a:r>
              <a:rPr lang="ru-RU" sz="2400" dirty="0" smtClean="0"/>
              <a:t>исполнение</a:t>
            </a:r>
            <a:endParaRPr lang="ru-RU" sz="2400" dirty="0"/>
          </a:p>
          <a:p>
            <a:endParaRPr lang="ru-RU" sz="2400" dirty="0"/>
          </a:p>
          <a:p>
            <a:endParaRPr lang="ru-RU" sz="2400" dirty="0"/>
          </a:p>
          <a:p>
            <a:r>
              <a:rPr lang="ru-RU" sz="2400" b="1" dirty="0"/>
              <a:t>2.Определить</a:t>
            </a:r>
            <a:r>
              <a:rPr lang="ru-RU" sz="2400" dirty="0"/>
              <a:t>, относится ли вопрос в обращении к Вашей компетенции или </a:t>
            </a:r>
            <a:r>
              <a:rPr lang="ru-RU" sz="2400" dirty="0" smtClean="0"/>
              <a:t>нет</a:t>
            </a:r>
          </a:p>
          <a:p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293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101806"/>
            <a:ext cx="8534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ru-RU" sz="2400" dirty="0"/>
              <a:t> если </a:t>
            </a:r>
            <a:r>
              <a:rPr lang="ru-RU" sz="2400" b="1" dirty="0"/>
              <a:t>не в Вашей компетенции:</a:t>
            </a:r>
          </a:p>
          <a:p>
            <a:pPr eaLnBrk="0" hangingPunct="0"/>
            <a:r>
              <a:rPr lang="ru-RU" sz="2400" b="1" dirty="0"/>
              <a:t>А) перенаправить</a:t>
            </a:r>
            <a:r>
              <a:rPr lang="ru-RU" sz="2400" dirty="0"/>
              <a:t> обращение на основании части 3 статьи 8 федерального закона №59-ФЗ по компетенции</a:t>
            </a:r>
          </a:p>
          <a:p>
            <a:pPr eaLnBrk="0" hangingPunct="0"/>
            <a:endParaRPr lang="ru-RU" sz="2400" b="1" dirty="0"/>
          </a:p>
          <a:p>
            <a:r>
              <a:rPr lang="ru-RU" sz="2400" b="1" dirty="0"/>
              <a:t>Б) в обязательном</a:t>
            </a:r>
            <a:r>
              <a:rPr lang="ru-RU" sz="2400" dirty="0"/>
              <a:t> порядке уведомить гражданина о перенаправлении его обращения.</a:t>
            </a:r>
          </a:p>
          <a:p>
            <a:endParaRPr lang="ru-RU" sz="2400" dirty="0"/>
          </a:p>
          <a:p>
            <a:r>
              <a:rPr lang="ru-RU" sz="2400" b="1" dirty="0"/>
              <a:t>В) подшить все документы в дело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881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286472"/>
            <a:ext cx="8534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/>
              <a:t>ДЕЛО № _____</a:t>
            </a:r>
          </a:p>
          <a:p>
            <a:r>
              <a:rPr lang="ru-RU" sz="2400" b="1" dirty="0"/>
              <a:t>«Обращения граждан (предложения, заявления, жалобы и др.) документы (справки, сведения, переписка) по их рассмотрению»</a:t>
            </a:r>
          </a:p>
          <a:p>
            <a:endParaRPr lang="ru-RU" sz="2400" b="1" dirty="0"/>
          </a:p>
          <a:p>
            <a:endParaRPr lang="ru-RU" sz="2400" b="1" dirty="0"/>
          </a:p>
          <a:p>
            <a:r>
              <a:rPr lang="ru-RU" sz="2400" b="1" dirty="0"/>
              <a:t>Срок хранения </a:t>
            </a:r>
            <a:r>
              <a:rPr lang="ru-RU" sz="2400" b="1" dirty="0" smtClean="0"/>
              <a:t> </a:t>
            </a:r>
            <a:r>
              <a:rPr lang="ru-RU" sz="2400" b="1" dirty="0"/>
              <a:t>дела  -5 лет.</a:t>
            </a:r>
          </a:p>
        </p:txBody>
      </p:sp>
    </p:spTree>
    <p:extLst>
      <p:ext uri="{BB962C8B-B14F-4D97-AF65-F5344CB8AC3E}">
        <p14:creationId xmlns:p14="http://schemas.microsoft.com/office/powerpoint/2010/main" val="1226761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2484" y="348734"/>
            <a:ext cx="85344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Если рассмотрение обращения в Вашей компетенции:</a:t>
            </a:r>
          </a:p>
          <a:p>
            <a:endParaRPr lang="ru-RU" sz="2400" b="1" dirty="0"/>
          </a:p>
          <a:p>
            <a:pPr marL="457200" indent="-457200">
              <a:buAutoNum type="arabicPeriod"/>
            </a:pPr>
            <a:r>
              <a:rPr lang="ru-RU" sz="2400" b="1" dirty="0"/>
              <a:t>При необходимости </a:t>
            </a:r>
            <a:r>
              <a:rPr lang="ru-RU" sz="2400" dirty="0"/>
              <a:t>дополнительной информации требуется </a:t>
            </a:r>
            <a:r>
              <a:rPr lang="ru-RU" sz="2400" b="1" dirty="0"/>
              <a:t>оформить запрос</a:t>
            </a:r>
            <a:r>
              <a:rPr lang="ru-RU" sz="2400" dirty="0"/>
              <a:t> </a:t>
            </a:r>
          </a:p>
          <a:p>
            <a:pPr marL="457200" indent="-457200">
              <a:buAutoNum type="arabicPeriod"/>
            </a:pPr>
            <a:endParaRPr lang="ru-RU" sz="2400" dirty="0"/>
          </a:p>
          <a:p>
            <a:r>
              <a:rPr lang="ru-RU" sz="2400" b="1" dirty="0"/>
              <a:t>2. Применять при рассмотрении обращения</a:t>
            </a:r>
            <a:r>
              <a:rPr lang="ru-RU" sz="2400" dirty="0"/>
              <a:t>:</a:t>
            </a:r>
          </a:p>
          <a:p>
            <a:r>
              <a:rPr lang="ru-RU" sz="2400" dirty="0"/>
              <a:t>- выезд на место </a:t>
            </a:r>
          </a:p>
          <a:p>
            <a:r>
              <a:rPr lang="ru-RU" sz="2400" dirty="0"/>
              <a:t>- коллегиальное рассмотрение</a:t>
            </a:r>
          </a:p>
          <a:p>
            <a:pPr marL="342900" indent="-342900">
              <a:buFontTx/>
              <a:buChar char="-"/>
            </a:pPr>
            <a:r>
              <a:rPr lang="ru-RU" sz="2400" dirty="0"/>
              <a:t>участие гражданина </a:t>
            </a:r>
          </a:p>
          <a:p>
            <a:r>
              <a:rPr lang="ru-RU" sz="2400" b="1" dirty="0"/>
              <a:t>3. Оформить ответ</a:t>
            </a:r>
            <a:r>
              <a:rPr lang="ru-RU" sz="2400" dirty="0"/>
              <a:t> гражданину в установленные законом сроки по существу поставленных в обращении вопросов</a:t>
            </a:r>
          </a:p>
        </p:txBody>
      </p:sp>
    </p:spTree>
    <p:extLst>
      <p:ext uri="{BB962C8B-B14F-4D97-AF65-F5344CB8AC3E}">
        <p14:creationId xmlns:p14="http://schemas.microsoft.com/office/powerpoint/2010/main" val="313100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81000" y="1078468"/>
            <a:ext cx="8534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Сроки исполнения установлены следующие:</a:t>
            </a:r>
          </a:p>
          <a:p>
            <a:endParaRPr lang="ru-RU" sz="2400" b="1" dirty="0"/>
          </a:p>
          <a:p>
            <a:pPr marL="342900" indent="-342900">
              <a:buFontTx/>
              <a:buChar char="-"/>
            </a:pPr>
            <a:r>
              <a:rPr lang="ru-RU" sz="2400" b="1" dirty="0"/>
              <a:t>3 дня </a:t>
            </a:r>
            <a:r>
              <a:rPr lang="ru-RU" sz="2400" dirty="0"/>
              <a:t>на регистрацию, </a:t>
            </a:r>
          </a:p>
          <a:p>
            <a:pPr marL="342900" indent="-342900">
              <a:buFontTx/>
              <a:buChar char="-"/>
            </a:pPr>
            <a:r>
              <a:rPr lang="ru-RU" sz="2400" b="1" dirty="0"/>
              <a:t>7 дней</a:t>
            </a:r>
            <a:r>
              <a:rPr lang="ru-RU" sz="2400" dirty="0"/>
              <a:t> со дня регистрации на перенаправление по компетенции вопроса, </a:t>
            </a:r>
          </a:p>
          <a:p>
            <a:pPr marL="342900" indent="-342900">
              <a:buFontTx/>
              <a:buChar char="-"/>
            </a:pPr>
            <a:r>
              <a:rPr lang="ru-RU" sz="2400" b="1" dirty="0"/>
              <a:t>30 дней </a:t>
            </a:r>
            <a:r>
              <a:rPr lang="ru-RU" sz="2400" dirty="0"/>
              <a:t>на ответ заявителю (дата отправки в том числе)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9305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762000"/>
            <a:ext cx="85344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400" b="1" dirty="0"/>
              <a:t>	Добавлен источник поступления обращений - </a:t>
            </a:r>
            <a:r>
              <a:rPr lang="ru-RU" sz="2400" b="1" dirty="0">
                <a:solidFill>
                  <a:srgbClr val="FF0000"/>
                </a:solidFill>
              </a:rPr>
              <a:t>Единый портал государственных услуг</a:t>
            </a:r>
          </a:p>
          <a:p>
            <a:endParaRPr lang="ru-RU" sz="2400" b="1" dirty="0"/>
          </a:p>
          <a:p>
            <a:r>
              <a:rPr lang="ru-RU" sz="2400" b="1" dirty="0"/>
              <a:t>	Перенаправление, ответ, продление срока рассмотрения обращения все делается </a:t>
            </a:r>
            <a:r>
              <a:rPr lang="ru-RU" sz="2400" b="1" dirty="0">
                <a:solidFill>
                  <a:srgbClr val="FF0000"/>
                </a:solidFill>
              </a:rPr>
              <a:t>только на платформе обратной связи</a:t>
            </a:r>
          </a:p>
          <a:p>
            <a:endParaRPr lang="ru-RU" sz="2400" b="1" dirty="0"/>
          </a:p>
          <a:p>
            <a:pPr algn="just"/>
            <a:r>
              <a:rPr lang="ru-RU" sz="2400" dirty="0"/>
              <a:t> </a:t>
            </a:r>
            <a:r>
              <a:rPr lang="ru-RU" sz="2400" b="1" dirty="0"/>
              <a:t>Ответы на ПОС оформлять в обязательном порядке </a:t>
            </a:r>
            <a:r>
              <a:rPr lang="ru-RU" sz="2400" b="1" dirty="0">
                <a:solidFill>
                  <a:srgbClr val="FF0000"/>
                </a:solidFill>
              </a:rPr>
              <a:t>с использованием шаблонов</a:t>
            </a:r>
          </a:p>
        </p:txBody>
      </p:sp>
    </p:spTree>
    <p:extLst>
      <p:ext uri="{BB962C8B-B14F-4D97-AF65-F5344CB8AC3E}">
        <p14:creationId xmlns:p14="http://schemas.microsoft.com/office/powerpoint/2010/main" val="354160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4075</TotalTime>
  <Words>55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Tahoma</vt:lpstr>
      <vt:lpstr>Tunga</vt:lpstr>
      <vt:lpstr>Wingdings</vt:lpstr>
      <vt:lpstr>Углы</vt:lpstr>
      <vt:lpstr>             Об основных правилах и требованиях при подготовке ответов на ОБРАЩЕНИЯ ГРАЖДАН </vt:lpstr>
      <vt:lpstr>               -  Федеральный закон от 2 мая 2006 года № 59-ФЗ «О порядке рассмотрения обращений граждан Российской Федерации» </vt:lpstr>
      <vt:lpstr>           при рассмотрении обращений требуется соблюдать:  - объективность - всесторонность  - своевременность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Александр</dc:creator>
  <cp:lastModifiedBy>10</cp:lastModifiedBy>
  <cp:revision>319</cp:revision>
  <cp:lastPrinted>2023-11-14T10:57:19Z</cp:lastPrinted>
  <dcterms:created xsi:type="dcterms:W3CDTF">1601-01-01T00:00:00Z</dcterms:created>
  <dcterms:modified xsi:type="dcterms:W3CDTF">2024-05-30T09:39:43Z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