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90" r:id="rId3"/>
    <p:sldId id="289" r:id="rId4"/>
    <p:sldId id="261" r:id="rId5"/>
    <p:sldId id="281" r:id="rId6"/>
    <p:sldId id="292" r:id="rId7"/>
    <p:sldId id="293" r:id="rId8"/>
    <p:sldId id="294" r:id="rId9"/>
    <p:sldId id="295" r:id="rId10"/>
    <p:sldId id="257" r:id="rId11"/>
    <p:sldId id="258" r:id="rId12"/>
    <p:sldId id="296" r:id="rId13"/>
    <p:sldId id="297" r:id="rId14"/>
    <p:sldId id="287" r:id="rId15"/>
    <p:sldId id="288" r:id="rId16"/>
    <p:sldId id="291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691" autoAdjust="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C1F5C-096B-48F5-933D-B6581D6D198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78B395AE-CD9D-4C25-B332-0693E4720E9B}">
      <dgm:prSet phldrT="[Текст]" custT="1"/>
      <dgm:spPr/>
      <dgm:t>
        <a:bodyPr/>
        <a:lstStyle/>
        <a:p>
          <a:r>
            <a:rPr lang="ru-RU" sz="2600" dirty="0" smtClean="0"/>
            <a:t>Сбор информации о документах структурных подразделений</a:t>
          </a:r>
          <a:endParaRPr lang="ru-RU" sz="2600" dirty="0"/>
        </a:p>
      </dgm:t>
    </dgm:pt>
    <dgm:pt modelId="{38323257-9C21-46EC-8F62-05C0153C372B}" type="parTrans" cxnId="{07DA4F7A-6D42-4520-AA20-6F9C8F6D811C}">
      <dgm:prSet/>
      <dgm:spPr/>
      <dgm:t>
        <a:bodyPr/>
        <a:lstStyle/>
        <a:p>
          <a:endParaRPr lang="ru-RU" sz="2600"/>
        </a:p>
      </dgm:t>
    </dgm:pt>
    <dgm:pt modelId="{DE313F8B-A81E-4F0C-B72A-CA9A10DADDED}" type="sibTrans" cxnId="{07DA4F7A-6D42-4520-AA20-6F9C8F6D811C}">
      <dgm:prSet custT="1"/>
      <dgm:spPr/>
      <dgm:t>
        <a:bodyPr/>
        <a:lstStyle/>
        <a:p>
          <a:endParaRPr lang="ru-RU" sz="2600"/>
        </a:p>
      </dgm:t>
    </dgm:pt>
    <dgm:pt modelId="{41D495F0-7759-411F-B734-DBF9AAA44C7F}">
      <dgm:prSet phldrT="[Текст]" custT="1"/>
      <dgm:spPr/>
      <dgm:t>
        <a:bodyPr/>
        <a:lstStyle/>
        <a:p>
          <a:r>
            <a:rPr lang="ru-RU" sz="2600" dirty="0" smtClean="0"/>
            <a:t>Заполнение формы номенклатуры дел</a:t>
          </a:r>
        </a:p>
        <a:p>
          <a:r>
            <a:rPr lang="ru-RU" sz="2000" dirty="0" smtClean="0"/>
            <a:t>(индексация подразделений, систематизация разделов номенклатуры и заголовков дел, определение сроков хранения документов) </a:t>
          </a:r>
          <a:endParaRPr lang="ru-RU" sz="2000" dirty="0"/>
        </a:p>
      </dgm:t>
    </dgm:pt>
    <dgm:pt modelId="{3B5EE1CA-D2E7-43B8-B248-53930B43F9F6}" type="parTrans" cxnId="{EDABA9FC-F4C2-459C-A075-F83008C38B49}">
      <dgm:prSet/>
      <dgm:spPr/>
      <dgm:t>
        <a:bodyPr/>
        <a:lstStyle/>
        <a:p>
          <a:endParaRPr lang="ru-RU" sz="2600"/>
        </a:p>
      </dgm:t>
    </dgm:pt>
    <dgm:pt modelId="{63DC1979-4CD0-4DCE-BED4-9B140163249A}" type="sibTrans" cxnId="{EDABA9FC-F4C2-459C-A075-F83008C38B49}">
      <dgm:prSet custT="1"/>
      <dgm:spPr/>
      <dgm:t>
        <a:bodyPr/>
        <a:lstStyle/>
        <a:p>
          <a:endParaRPr lang="ru-RU" sz="2600"/>
        </a:p>
      </dgm:t>
    </dgm:pt>
    <dgm:pt modelId="{0C03C15B-A100-4183-B26D-854212969BB4}">
      <dgm:prSet phldrT="[Текст]" custT="1"/>
      <dgm:spPr/>
      <dgm:t>
        <a:bodyPr/>
        <a:lstStyle/>
        <a:p>
          <a:r>
            <a:rPr lang="ru-RU" sz="2600" dirty="0" smtClean="0"/>
            <a:t>Согласование номенклатуры с ЭК организации</a:t>
          </a:r>
          <a:endParaRPr lang="ru-RU" sz="2600" dirty="0"/>
        </a:p>
      </dgm:t>
    </dgm:pt>
    <dgm:pt modelId="{59D9F4AC-CE89-4305-83A1-2C206B74BA1D}" type="parTrans" cxnId="{78B7CEB5-2BCB-4DD0-B0A2-1CAF62F3ABBF}">
      <dgm:prSet/>
      <dgm:spPr/>
      <dgm:t>
        <a:bodyPr/>
        <a:lstStyle/>
        <a:p>
          <a:endParaRPr lang="ru-RU" sz="2600"/>
        </a:p>
      </dgm:t>
    </dgm:pt>
    <dgm:pt modelId="{DD4F3414-C14E-406B-A21D-83181AF22252}" type="sibTrans" cxnId="{78B7CEB5-2BCB-4DD0-B0A2-1CAF62F3ABBF}">
      <dgm:prSet/>
      <dgm:spPr/>
      <dgm:t>
        <a:bodyPr/>
        <a:lstStyle/>
        <a:p>
          <a:endParaRPr lang="ru-RU" sz="2600"/>
        </a:p>
      </dgm:t>
    </dgm:pt>
    <dgm:pt modelId="{4EE9830D-AF9A-4632-861C-C9821B13FC58}" type="pres">
      <dgm:prSet presAssocID="{3F8C1F5C-096B-48F5-933D-B6581D6D1986}" presName="linearFlow" presStyleCnt="0">
        <dgm:presLayoutVars>
          <dgm:resizeHandles val="exact"/>
        </dgm:presLayoutVars>
      </dgm:prSet>
      <dgm:spPr/>
    </dgm:pt>
    <dgm:pt modelId="{1E3DA202-FEB9-4E0C-B3E0-C7FB8A33F2A4}" type="pres">
      <dgm:prSet presAssocID="{78B395AE-CD9D-4C25-B332-0693E4720E9B}" presName="node" presStyleLbl="node1" presStyleIdx="0" presStyleCnt="3" custScaleX="388106" custScaleY="57201" custLinFactNeighborX="1481" custLinFactNeighborY="-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BF73F5-0FC5-41A8-9DCC-2276477E4ED6}" type="pres">
      <dgm:prSet presAssocID="{DE313F8B-A81E-4F0C-B72A-CA9A10DADDED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36F168C-379C-46B5-95D7-B37BF186460A}" type="pres">
      <dgm:prSet presAssocID="{DE313F8B-A81E-4F0C-B72A-CA9A10DADDED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CBB1EF9-5D18-47FB-BBD9-899744E41898}" type="pres">
      <dgm:prSet presAssocID="{41D495F0-7759-411F-B734-DBF9AAA44C7F}" presName="node" presStyleLbl="node1" presStyleIdx="1" presStyleCnt="3" custScaleX="391068" custLinFactNeighborX="379" custLinFactNeighborY="1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6FB6F-3EE6-4B9D-9ECB-779A09E8BC66}" type="pres">
      <dgm:prSet presAssocID="{63DC1979-4CD0-4DCE-BED4-9B140163249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31E67BF6-F91E-405D-9055-3DD2F408F242}" type="pres">
      <dgm:prSet presAssocID="{63DC1979-4CD0-4DCE-BED4-9B140163249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C4EEFDE-0299-485E-B868-48710E955E7D}" type="pres">
      <dgm:prSet presAssocID="{0C03C15B-A100-4183-B26D-854212969BB4}" presName="node" presStyleLbl="node1" presStyleIdx="2" presStyleCnt="3" custScaleX="388106" custScaleY="52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30FBFF-0986-4BD9-847F-B8A79088D705}" type="presOf" srcId="{78B395AE-CD9D-4C25-B332-0693E4720E9B}" destId="{1E3DA202-FEB9-4E0C-B3E0-C7FB8A33F2A4}" srcOrd="0" destOrd="0" presId="urn:microsoft.com/office/officeart/2005/8/layout/process2"/>
    <dgm:cxn modelId="{07DA4F7A-6D42-4520-AA20-6F9C8F6D811C}" srcId="{3F8C1F5C-096B-48F5-933D-B6581D6D1986}" destId="{78B395AE-CD9D-4C25-B332-0693E4720E9B}" srcOrd="0" destOrd="0" parTransId="{38323257-9C21-46EC-8F62-05C0153C372B}" sibTransId="{DE313F8B-A81E-4F0C-B72A-CA9A10DADDED}"/>
    <dgm:cxn modelId="{F1C250A1-C6E0-476A-A088-B6880C6EC4FF}" type="presOf" srcId="{DE313F8B-A81E-4F0C-B72A-CA9A10DADDED}" destId="{39BF73F5-0FC5-41A8-9DCC-2276477E4ED6}" srcOrd="0" destOrd="0" presId="urn:microsoft.com/office/officeart/2005/8/layout/process2"/>
    <dgm:cxn modelId="{53BD2A83-B92A-47A8-BFB9-1657E5DB1255}" type="presOf" srcId="{63DC1979-4CD0-4DCE-BED4-9B140163249A}" destId="{F0E6FB6F-3EE6-4B9D-9ECB-779A09E8BC66}" srcOrd="0" destOrd="0" presId="urn:microsoft.com/office/officeart/2005/8/layout/process2"/>
    <dgm:cxn modelId="{78B7CEB5-2BCB-4DD0-B0A2-1CAF62F3ABBF}" srcId="{3F8C1F5C-096B-48F5-933D-B6581D6D1986}" destId="{0C03C15B-A100-4183-B26D-854212969BB4}" srcOrd="2" destOrd="0" parTransId="{59D9F4AC-CE89-4305-83A1-2C206B74BA1D}" sibTransId="{DD4F3414-C14E-406B-A21D-83181AF22252}"/>
    <dgm:cxn modelId="{7CD62309-D168-4772-BBAD-A43CC80D594A}" type="presOf" srcId="{3F8C1F5C-096B-48F5-933D-B6581D6D1986}" destId="{4EE9830D-AF9A-4632-861C-C9821B13FC58}" srcOrd="0" destOrd="0" presId="urn:microsoft.com/office/officeart/2005/8/layout/process2"/>
    <dgm:cxn modelId="{25C17A36-0A5F-46B5-8DED-AAA9D69D582A}" type="presOf" srcId="{0C03C15B-A100-4183-B26D-854212969BB4}" destId="{3C4EEFDE-0299-485E-B868-48710E955E7D}" srcOrd="0" destOrd="0" presId="urn:microsoft.com/office/officeart/2005/8/layout/process2"/>
    <dgm:cxn modelId="{EEE13163-6DB0-45A8-90C8-0E9B508B512C}" type="presOf" srcId="{63DC1979-4CD0-4DCE-BED4-9B140163249A}" destId="{31E67BF6-F91E-405D-9055-3DD2F408F242}" srcOrd="1" destOrd="0" presId="urn:microsoft.com/office/officeart/2005/8/layout/process2"/>
    <dgm:cxn modelId="{EDABA9FC-F4C2-459C-A075-F83008C38B49}" srcId="{3F8C1F5C-096B-48F5-933D-B6581D6D1986}" destId="{41D495F0-7759-411F-B734-DBF9AAA44C7F}" srcOrd="1" destOrd="0" parTransId="{3B5EE1CA-D2E7-43B8-B248-53930B43F9F6}" sibTransId="{63DC1979-4CD0-4DCE-BED4-9B140163249A}"/>
    <dgm:cxn modelId="{E9C51EBA-0004-4106-9010-6DA7BD9ED816}" type="presOf" srcId="{41D495F0-7759-411F-B734-DBF9AAA44C7F}" destId="{3CBB1EF9-5D18-47FB-BBD9-899744E41898}" srcOrd="0" destOrd="0" presId="urn:microsoft.com/office/officeart/2005/8/layout/process2"/>
    <dgm:cxn modelId="{527EA5B1-DCFE-4DB4-8389-4FBC07FE17EE}" type="presOf" srcId="{DE313F8B-A81E-4F0C-B72A-CA9A10DADDED}" destId="{436F168C-379C-46B5-95D7-B37BF186460A}" srcOrd="1" destOrd="0" presId="urn:microsoft.com/office/officeart/2005/8/layout/process2"/>
    <dgm:cxn modelId="{EB315F8F-6970-4550-97FD-37EC2606BDAE}" type="presParOf" srcId="{4EE9830D-AF9A-4632-861C-C9821B13FC58}" destId="{1E3DA202-FEB9-4E0C-B3E0-C7FB8A33F2A4}" srcOrd="0" destOrd="0" presId="urn:microsoft.com/office/officeart/2005/8/layout/process2"/>
    <dgm:cxn modelId="{C57F0B3D-E7F7-400F-ADB1-5451787A3FDD}" type="presParOf" srcId="{4EE9830D-AF9A-4632-861C-C9821B13FC58}" destId="{39BF73F5-0FC5-41A8-9DCC-2276477E4ED6}" srcOrd="1" destOrd="0" presId="urn:microsoft.com/office/officeart/2005/8/layout/process2"/>
    <dgm:cxn modelId="{48E0C51F-7037-4086-A8EE-41064E317516}" type="presParOf" srcId="{39BF73F5-0FC5-41A8-9DCC-2276477E4ED6}" destId="{436F168C-379C-46B5-95D7-B37BF186460A}" srcOrd="0" destOrd="0" presId="urn:microsoft.com/office/officeart/2005/8/layout/process2"/>
    <dgm:cxn modelId="{C7CB7473-4E76-486D-895C-8BB291DF8257}" type="presParOf" srcId="{4EE9830D-AF9A-4632-861C-C9821B13FC58}" destId="{3CBB1EF9-5D18-47FB-BBD9-899744E41898}" srcOrd="2" destOrd="0" presId="urn:microsoft.com/office/officeart/2005/8/layout/process2"/>
    <dgm:cxn modelId="{FA964C1C-178F-4617-93D2-6CCE81BFA63B}" type="presParOf" srcId="{4EE9830D-AF9A-4632-861C-C9821B13FC58}" destId="{F0E6FB6F-3EE6-4B9D-9ECB-779A09E8BC66}" srcOrd="3" destOrd="0" presId="urn:microsoft.com/office/officeart/2005/8/layout/process2"/>
    <dgm:cxn modelId="{B8F6F234-D042-46BB-BB9C-7ABF16F1AE94}" type="presParOf" srcId="{F0E6FB6F-3EE6-4B9D-9ECB-779A09E8BC66}" destId="{31E67BF6-F91E-405D-9055-3DD2F408F242}" srcOrd="0" destOrd="0" presId="urn:microsoft.com/office/officeart/2005/8/layout/process2"/>
    <dgm:cxn modelId="{FE41409D-55E2-436C-899F-DF0A5B4F387E}" type="presParOf" srcId="{4EE9830D-AF9A-4632-861C-C9821B13FC58}" destId="{3C4EEFDE-0299-485E-B868-48710E955E7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8C1F5C-096B-48F5-933D-B6581D6D198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78B395AE-CD9D-4C25-B332-0693E4720E9B}">
      <dgm:prSet phldrT="[Текст]" custT="1"/>
      <dgm:spPr/>
      <dgm:t>
        <a:bodyPr/>
        <a:lstStyle/>
        <a:p>
          <a:r>
            <a:rPr lang="ru-RU" sz="2600" dirty="0" smtClean="0"/>
            <a:t>Согласование номенклатуры с ЭПК Государственного комитета по делам архивов Челябинской области</a:t>
          </a:r>
          <a:endParaRPr lang="ru-RU" sz="2600" dirty="0"/>
        </a:p>
      </dgm:t>
    </dgm:pt>
    <dgm:pt modelId="{38323257-9C21-46EC-8F62-05C0153C372B}" type="parTrans" cxnId="{07DA4F7A-6D42-4520-AA20-6F9C8F6D811C}">
      <dgm:prSet/>
      <dgm:spPr/>
      <dgm:t>
        <a:bodyPr/>
        <a:lstStyle/>
        <a:p>
          <a:endParaRPr lang="ru-RU" sz="2600"/>
        </a:p>
      </dgm:t>
    </dgm:pt>
    <dgm:pt modelId="{DE313F8B-A81E-4F0C-B72A-CA9A10DADDED}" type="sibTrans" cxnId="{07DA4F7A-6D42-4520-AA20-6F9C8F6D811C}">
      <dgm:prSet custT="1"/>
      <dgm:spPr/>
      <dgm:t>
        <a:bodyPr/>
        <a:lstStyle/>
        <a:p>
          <a:endParaRPr lang="ru-RU" sz="2600"/>
        </a:p>
      </dgm:t>
    </dgm:pt>
    <dgm:pt modelId="{41D495F0-7759-411F-B734-DBF9AAA44C7F}">
      <dgm:prSet phldrT="[Текст]" custT="1"/>
      <dgm:spPr/>
      <dgm:t>
        <a:bodyPr/>
        <a:lstStyle/>
        <a:p>
          <a:r>
            <a:rPr lang="ru-RU" sz="2600" dirty="0" smtClean="0"/>
            <a:t>Утверждение номенклатуры дел руководителем организации</a:t>
          </a:r>
          <a:endParaRPr lang="ru-RU" sz="2600" dirty="0"/>
        </a:p>
      </dgm:t>
    </dgm:pt>
    <dgm:pt modelId="{3B5EE1CA-D2E7-43B8-B248-53930B43F9F6}" type="parTrans" cxnId="{EDABA9FC-F4C2-459C-A075-F83008C38B49}">
      <dgm:prSet/>
      <dgm:spPr/>
      <dgm:t>
        <a:bodyPr/>
        <a:lstStyle/>
        <a:p>
          <a:endParaRPr lang="ru-RU" sz="2600"/>
        </a:p>
      </dgm:t>
    </dgm:pt>
    <dgm:pt modelId="{63DC1979-4CD0-4DCE-BED4-9B140163249A}" type="sibTrans" cxnId="{EDABA9FC-F4C2-459C-A075-F83008C38B49}">
      <dgm:prSet custT="1"/>
      <dgm:spPr/>
      <dgm:t>
        <a:bodyPr/>
        <a:lstStyle/>
        <a:p>
          <a:endParaRPr lang="ru-RU" sz="2600"/>
        </a:p>
      </dgm:t>
    </dgm:pt>
    <dgm:pt modelId="{0C03C15B-A100-4183-B26D-854212969BB4}">
      <dgm:prSet phldrT="[Текст]" custT="1"/>
      <dgm:spPr/>
      <dgm:t>
        <a:bodyPr/>
        <a:lstStyle/>
        <a:p>
          <a:r>
            <a:rPr lang="ru-RU" sz="2600" dirty="0" smtClean="0"/>
            <a:t>Передача структурным подразделениям выписок из номенклатуры дел на следующий год</a:t>
          </a:r>
          <a:endParaRPr lang="ru-RU" sz="2600" dirty="0"/>
        </a:p>
      </dgm:t>
    </dgm:pt>
    <dgm:pt modelId="{59D9F4AC-CE89-4305-83A1-2C206B74BA1D}" type="parTrans" cxnId="{78B7CEB5-2BCB-4DD0-B0A2-1CAF62F3ABBF}">
      <dgm:prSet/>
      <dgm:spPr/>
      <dgm:t>
        <a:bodyPr/>
        <a:lstStyle/>
        <a:p>
          <a:endParaRPr lang="ru-RU" sz="2600"/>
        </a:p>
      </dgm:t>
    </dgm:pt>
    <dgm:pt modelId="{DD4F3414-C14E-406B-A21D-83181AF22252}" type="sibTrans" cxnId="{78B7CEB5-2BCB-4DD0-B0A2-1CAF62F3ABBF}">
      <dgm:prSet/>
      <dgm:spPr/>
      <dgm:t>
        <a:bodyPr/>
        <a:lstStyle/>
        <a:p>
          <a:endParaRPr lang="ru-RU" sz="2600"/>
        </a:p>
      </dgm:t>
    </dgm:pt>
    <dgm:pt modelId="{4EE9830D-AF9A-4632-861C-C9821B13FC58}" type="pres">
      <dgm:prSet presAssocID="{3F8C1F5C-096B-48F5-933D-B6581D6D1986}" presName="linearFlow" presStyleCnt="0">
        <dgm:presLayoutVars>
          <dgm:resizeHandles val="exact"/>
        </dgm:presLayoutVars>
      </dgm:prSet>
      <dgm:spPr/>
    </dgm:pt>
    <dgm:pt modelId="{1E3DA202-FEB9-4E0C-B3E0-C7FB8A33F2A4}" type="pres">
      <dgm:prSet presAssocID="{78B395AE-CD9D-4C25-B332-0693E4720E9B}" presName="node" presStyleLbl="node1" presStyleIdx="0" presStyleCnt="3" custScaleX="3910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BF73F5-0FC5-41A8-9DCC-2276477E4ED6}" type="pres">
      <dgm:prSet presAssocID="{DE313F8B-A81E-4F0C-B72A-CA9A10DADDED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36F168C-379C-46B5-95D7-B37BF186460A}" type="pres">
      <dgm:prSet presAssocID="{DE313F8B-A81E-4F0C-B72A-CA9A10DADDED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CBB1EF9-5D18-47FB-BBD9-899744E41898}" type="pres">
      <dgm:prSet presAssocID="{41D495F0-7759-411F-B734-DBF9AAA44C7F}" presName="node" presStyleLbl="node1" presStyleIdx="1" presStyleCnt="3" custScaleX="391068" custLinFactNeighborX="379" custLinFactNeighborY="1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6FB6F-3EE6-4B9D-9ECB-779A09E8BC66}" type="pres">
      <dgm:prSet presAssocID="{63DC1979-4CD0-4DCE-BED4-9B140163249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31E67BF6-F91E-405D-9055-3DD2F408F242}" type="pres">
      <dgm:prSet presAssocID="{63DC1979-4CD0-4DCE-BED4-9B140163249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C4EEFDE-0299-485E-B868-48710E955E7D}" type="pres">
      <dgm:prSet presAssocID="{0C03C15B-A100-4183-B26D-854212969BB4}" presName="node" presStyleLbl="node1" presStyleIdx="2" presStyleCnt="3" custScaleX="388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28E635-67F2-4C68-B0FE-C737F5D5CF0C}" type="presOf" srcId="{63DC1979-4CD0-4DCE-BED4-9B140163249A}" destId="{31E67BF6-F91E-405D-9055-3DD2F408F242}" srcOrd="1" destOrd="0" presId="urn:microsoft.com/office/officeart/2005/8/layout/process2"/>
    <dgm:cxn modelId="{91121645-7288-4674-ABA5-DBBFC7B82B81}" type="presOf" srcId="{63DC1979-4CD0-4DCE-BED4-9B140163249A}" destId="{F0E6FB6F-3EE6-4B9D-9ECB-779A09E8BC66}" srcOrd="0" destOrd="0" presId="urn:microsoft.com/office/officeart/2005/8/layout/process2"/>
    <dgm:cxn modelId="{4BCF8707-BEC9-4111-917B-D3C8579E4084}" type="presOf" srcId="{78B395AE-CD9D-4C25-B332-0693E4720E9B}" destId="{1E3DA202-FEB9-4E0C-B3E0-C7FB8A33F2A4}" srcOrd="0" destOrd="0" presId="urn:microsoft.com/office/officeart/2005/8/layout/process2"/>
    <dgm:cxn modelId="{BE792A77-5D78-4243-9256-DE6006476C51}" type="presOf" srcId="{DE313F8B-A81E-4F0C-B72A-CA9A10DADDED}" destId="{39BF73F5-0FC5-41A8-9DCC-2276477E4ED6}" srcOrd="0" destOrd="0" presId="urn:microsoft.com/office/officeart/2005/8/layout/process2"/>
    <dgm:cxn modelId="{78B7CEB5-2BCB-4DD0-B0A2-1CAF62F3ABBF}" srcId="{3F8C1F5C-096B-48F5-933D-B6581D6D1986}" destId="{0C03C15B-A100-4183-B26D-854212969BB4}" srcOrd="2" destOrd="0" parTransId="{59D9F4AC-CE89-4305-83A1-2C206B74BA1D}" sibTransId="{DD4F3414-C14E-406B-A21D-83181AF22252}"/>
    <dgm:cxn modelId="{CE3226C3-460E-4C20-BF4B-BE4723A877B4}" type="presOf" srcId="{3F8C1F5C-096B-48F5-933D-B6581D6D1986}" destId="{4EE9830D-AF9A-4632-861C-C9821B13FC58}" srcOrd="0" destOrd="0" presId="urn:microsoft.com/office/officeart/2005/8/layout/process2"/>
    <dgm:cxn modelId="{07DA4F7A-6D42-4520-AA20-6F9C8F6D811C}" srcId="{3F8C1F5C-096B-48F5-933D-B6581D6D1986}" destId="{78B395AE-CD9D-4C25-B332-0693E4720E9B}" srcOrd="0" destOrd="0" parTransId="{38323257-9C21-46EC-8F62-05C0153C372B}" sibTransId="{DE313F8B-A81E-4F0C-B72A-CA9A10DADDED}"/>
    <dgm:cxn modelId="{EDABA9FC-F4C2-459C-A075-F83008C38B49}" srcId="{3F8C1F5C-096B-48F5-933D-B6581D6D1986}" destId="{41D495F0-7759-411F-B734-DBF9AAA44C7F}" srcOrd="1" destOrd="0" parTransId="{3B5EE1CA-D2E7-43B8-B248-53930B43F9F6}" sibTransId="{63DC1979-4CD0-4DCE-BED4-9B140163249A}"/>
    <dgm:cxn modelId="{FD13CDAE-6405-4C3A-BCD8-3304D3069C5C}" type="presOf" srcId="{0C03C15B-A100-4183-B26D-854212969BB4}" destId="{3C4EEFDE-0299-485E-B868-48710E955E7D}" srcOrd="0" destOrd="0" presId="urn:microsoft.com/office/officeart/2005/8/layout/process2"/>
    <dgm:cxn modelId="{DE2854D8-3C51-43AD-9B79-741EDF766B56}" type="presOf" srcId="{DE313F8B-A81E-4F0C-B72A-CA9A10DADDED}" destId="{436F168C-379C-46B5-95D7-B37BF186460A}" srcOrd="1" destOrd="0" presId="urn:microsoft.com/office/officeart/2005/8/layout/process2"/>
    <dgm:cxn modelId="{0083A934-DA37-4F11-961B-187F461A379C}" type="presOf" srcId="{41D495F0-7759-411F-B734-DBF9AAA44C7F}" destId="{3CBB1EF9-5D18-47FB-BBD9-899744E41898}" srcOrd="0" destOrd="0" presId="urn:microsoft.com/office/officeart/2005/8/layout/process2"/>
    <dgm:cxn modelId="{C4F72471-2370-481C-BCC6-6F6FB110D8CF}" type="presParOf" srcId="{4EE9830D-AF9A-4632-861C-C9821B13FC58}" destId="{1E3DA202-FEB9-4E0C-B3E0-C7FB8A33F2A4}" srcOrd="0" destOrd="0" presId="urn:microsoft.com/office/officeart/2005/8/layout/process2"/>
    <dgm:cxn modelId="{8BBC8AA4-A77E-4EC1-94B9-09F1136DD796}" type="presParOf" srcId="{4EE9830D-AF9A-4632-861C-C9821B13FC58}" destId="{39BF73F5-0FC5-41A8-9DCC-2276477E4ED6}" srcOrd="1" destOrd="0" presId="urn:microsoft.com/office/officeart/2005/8/layout/process2"/>
    <dgm:cxn modelId="{3CF7403B-403E-430D-8C89-89EFEB260E62}" type="presParOf" srcId="{39BF73F5-0FC5-41A8-9DCC-2276477E4ED6}" destId="{436F168C-379C-46B5-95D7-B37BF186460A}" srcOrd="0" destOrd="0" presId="urn:microsoft.com/office/officeart/2005/8/layout/process2"/>
    <dgm:cxn modelId="{8CC7DB63-E654-4CDD-BE68-8CAF35A73288}" type="presParOf" srcId="{4EE9830D-AF9A-4632-861C-C9821B13FC58}" destId="{3CBB1EF9-5D18-47FB-BBD9-899744E41898}" srcOrd="2" destOrd="0" presId="urn:microsoft.com/office/officeart/2005/8/layout/process2"/>
    <dgm:cxn modelId="{68633D1A-7833-403E-B202-5C560D7ABB9A}" type="presParOf" srcId="{4EE9830D-AF9A-4632-861C-C9821B13FC58}" destId="{F0E6FB6F-3EE6-4B9D-9ECB-779A09E8BC66}" srcOrd="3" destOrd="0" presId="urn:microsoft.com/office/officeart/2005/8/layout/process2"/>
    <dgm:cxn modelId="{F9306130-F5C5-4A84-A107-3C06E1912CDB}" type="presParOf" srcId="{F0E6FB6F-3EE6-4B9D-9ECB-779A09E8BC66}" destId="{31E67BF6-F91E-405D-9055-3DD2F408F242}" srcOrd="0" destOrd="0" presId="urn:microsoft.com/office/officeart/2005/8/layout/process2"/>
    <dgm:cxn modelId="{B5D1A77D-5E68-4613-8D8E-7C90D1523C29}" type="presParOf" srcId="{4EE9830D-AF9A-4632-861C-C9821B13FC58}" destId="{3C4EEFDE-0299-485E-B868-48710E955E7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7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76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4661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782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0122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08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67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82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67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27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89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57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13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78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69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66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16D4B-8F70-4EE0-8F5F-453069A58CBD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48B9F7B-E51F-4A51-96A7-089B5CB08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412776"/>
            <a:ext cx="7056784" cy="3456383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Об организации деятельности архивов организаций - источников комплектования архивного отдела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848872" cy="4845714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Начальник архивного отдела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Хадеева </a:t>
            </a:r>
            <a:r>
              <a:rPr lang="ru-RU" dirty="0" err="1" smtClean="0">
                <a:solidFill>
                  <a:schemeClr val="tx1"/>
                </a:solidFill>
              </a:rPr>
              <a:t>Эльвина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Басировна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0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281942"/>
              </p:ext>
            </p:extLst>
          </p:nvPr>
        </p:nvGraphicFramePr>
        <p:xfrm>
          <a:off x="539552" y="1412776"/>
          <a:ext cx="8057454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2"/>
          <p:cNvSpPr txBox="1">
            <a:spLocks/>
          </p:cNvSpPr>
          <p:nvPr/>
        </p:nvSpPr>
        <p:spPr>
          <a:xfrm>
            <a:off x="0" y="188640"/>
            <a:ext cx="8928992" cy="930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Этапы работы над номенклатурой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4912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1080120"/>
          </a:xfrm>
        </p:spPr>
        <p:txBody>
          <a:bodyPr>
            <a:noAutofit/>
          </a:bodyPr>
          <a:lstStyle/>
          <a:p>
            <a:r>
              <a:rPr lang="ru-RU" sz="4000" dirty="0" smtClean="0"/>
              <a:t>           </a:t>
            </a:r>
            <a:r>
              <a:rPr lang="ru-RU" sz="3200" dirty="0" smtClean="0"/>
              <a:t>Этапы работы над номенклатурой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283081"/>
              </p:ext>
            </p:extLst>
          </p:nvPr>
        </p:nvGraphicFramePr>
        <p:xfrm>
          <a:off x="179512" y="1412776"/>
          <a:ext cx="8640960" cy="5290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9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Экспертная комиссия в организациях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1" y="1772816"/>
            <a:ext cx="7562799" cy="468052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Для проведения экспертизы ценности  документов в организациях создаются Экспертные комиссии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Критерии экспертизы ценности применяются ко всем видам документов, образующихся в процессе деятельности  государственного органа, органа местного самоуправления, организации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ЭК является совещательным органом при руководителе</a:t>
            </a:r>
            <a:r>
              <a:rPr lang="ru-RU" dirty="0">
                <a:solidFill>
                  <a:schemeClr val="tx1"/>
                </a:solidFill>
              </a:rPr>
              <a:t> государственного органа, органа местного самоуправления, </a:t>
            </a:r>
            <a:r>
              <a:rPr lang="ru-RU" dirty="0" smtClean="0">
                <a:solidFill>
                  <a:schemeClr val="tx1"/>
                </a:solidFill>
              </a:rPr>
              <a:t>организации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ЭК создается приказом руководителя организации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 составе </a:t>
            </a:r>
            <a:r>
              <a:rPr lang="ru-RU" dirty="0">
                <a:solidFill>
                  <a:schemeClr val="tx1"/>
                </a:solidFill>
              </a:rPr>
              <a:t>Э</a:t>
            </a:r>
            <a:r>
              <a:rPr lang="ru-RU" dirty="0" smtClean="0">
                <a:solidFill>
                  <a:schemeClr val="tx1"/>
                </a:solidFill>
              </a:rPr>
              <a:t>К должны состоять не менее 3-х человек из числа наиболее квалифицированных работников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ЭК действует на основании положения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Заседания ЭК протоколируются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14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Основные функции ЭК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1" y="2060848"/>
            <a:ext cx="7202760" cy="385037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Организация ежегодного отбора дел подлежащих  хранению и выделение дел к уничтожению за предыдущие годы, сроки хранения которых истекли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Рассмотрение и согласование номенклатур дел, описей дел постоянного хранения и по личному составу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Согласование актов на выделение к  уничтожению документов, не подлежащих хранению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Согласование актов о неисправимых повреждениях документов, актов о не обнаружении документов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0697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Формирование дел в делопроизводстве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Формированием дел называется группировка исполненных документов в дела в соответствии с номенклатурой дел</a:t>
            </a:r>
            <a:r>
              <a:rPr lang="ru-RU" dirty="0" smtClean="0"/>
              <a:t>.</a:t>
            </a:r>
          </a:p>
          <a:p>
            <a:r>
              <a:rPr lang="ru-RU" dirty="0"/>
              <a:t>- Документы постоянного и временного хранения необходимо группировать в отдельные дела;</a:t>
            </a:r>
          </a:p>
          <a:p>
            <a:r>
              <a:rPr lang="ru-RU" dirty="0"/>
              <a:t>- Включать в дело по одному экземпляру каждого документа;</a:t>
            </a:r>
          </a:p>
          <a:p>
            <a:r>
              <a:rPr lang="ru-RU" dirty="0"/>
              <a:t>Группировать в дело документы одного календарного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13471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9247" y="332656"/>
            <a:ext cx="7745505" cy="1198266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ea typeface="Times New Roman" panose="02020603050405020304" pitchFamily="18" charset="0"/>
              </a:rPr>
              <a:t>ТРЕБОВАНИЯ К ОФОРМЛЕНИЮ ДЕЛ, ПРИНИМАЕМЫХ В АРХИВ</a:t>
            </a:r>
            <a:r>
              <a:rPr lang="ru-RU" dirty="0">
                <a:ea typeface="Times New Roman" panose="02020603050405020304" pitchFamily="18" charset="0"/>
              </a:rPr>
              <a:t/>
            </a:r>
            <a:br>
              <a:rPr lang="ru-RU" dirty="0"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Полному оформлению подлежат дела постоянного, временного (свыше 10 лет) хранения и по личному составу.</a:t>
            </a:r>
          </a:p>
          <a:p>
            <a:r>
              <a:rPr lang="ru-RU" dirty="0">
                <a:solidFill>
                  <a:schemeClr val="tx1"/>
                </a:solidFill>
              </a:rPr>
              <a:t>Полное оформление дел предусматривает</a:t>
            </a:r>
          </a:p>
          <a:p>
            <a:r>
              <a:rPr lang="ru-RU" dirty="0">
                <a:solidFill>
                  <a:schemeClr val="tx1"/>
                </a:solidFill>
              </a:rPr>
              <a:t>- подшивку или переплет дела</a:t>
            </a:r>
          </a:p>
          <a:p>
            <a:r>
              <a:rPr lang="ru-RU" dirty="0">
                <a:solidFill>
                  <a:schemeClr val="tx1"/>
                </a:solidFill>
              </a:rPr>
              <a:t>- нумерацию листов</a:t>
            </a:r>
          </a:p>
          <a:p>
            <a:r>
              <a:rPr lang="ru-RU" dirty="0">
                <a:solidFill>
                  <a:schemeClr val="tx1"/>
                </a:solidFill>
              </a:rPr>
              <a:t>- составление листа-заверителя</a:t>
            </a:r>
          </a:p>
          <a:p>
            <a:r>
              <a:rPr lang="ru-RU" dirty="0">
                <a:solidFill>
                  <a:schemeClr val="tx1"/>
                </a:solidFill>
              </a:rPr>
              <a:t>- составление в необходимых случаях, внутренней описи</a:t>
            </a:r>
          </a:p>
          <a:p>
            <a:r>
              <a:rPr lang="ru-RU" dirty="0">
                <a:solidFill>
                  <a:schemeClr val="tx1"/>
                </a:solidFill>
              </a:rPr>
              <a:t>- оформление обложки дела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493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948" y="620688"/>
            <a:ext cx="6589199" cy="128089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ea typeface="Times New Roman" panose="02020603050405020304" pitchFamily="18" charset="0"/>
              </a:rPr>
              <a:t>ТРЕБОВАНИЯ К ОФОРМЛЕНИЮ ДЕЛ, ПРИНИМАЕМЫХ В АРХИВ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Дело должно содержать не более 250 листов.</a:t>
            </a:r>
          </a:p>
          <a:p>
            <a:r>
              <a:rPr lang="ru-RU" dirty="0">
                <a:solidFill>
                  <a:schemeClr val="tx1"/>
                </a:solidFill>
              </a:rPr>
              <a:t>	Документы подшиваются на 4-5 проколов в твердую обложку с учетом свободного чтения текста документа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При </a:t>
            </a:r>
            <a:r>
              <a:rPr lang="ru-RU" dirty="0">
                <a:solidFill>
                  <a:schemeClr val="tx1"/>
                </a:solidFill>
              </a:rPr>
              <a:t>подготовке к подшивке все металлические скрепления, булавки, скрепки из документов удаляются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В начале каждого дела подшивается чистый лист, в начале дела чистый лист может служить для внутренней описи, а в конце дела подшивается лист заверитель.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5642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БЛАГОДАРЮ </a:t>
            </a:r>
            <a:br>
              <a:rPr lang="ru-RU" dirty="0" smtClean="0"/>
            </a:br>
            <a:r>
              <a:rPr lang="ru-RU" dirty="0" smtClean="0"/>
              <a:t>ЗА ВНИМАНИЕ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3528" y="4437112"/>
            <a:ext cx="8424936" cy="1821378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2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Нормативные документы регламентирующие деятельность архивов организаций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1" y="2060848"/>
            <a:ext cx="7344816" cy="432048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Федеральный закон от 22.10.2004 № 125-ФЗ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«Об архивном деле в Российской Федерации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Закон Челябинской области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от 07.10.2005 </a:t>
            </a:r>
            <a:r>
              <a:rPr lang="ru-RU" dirty="0">
                <a:solidFill>
                  <a:schemeClr val="tx1"/>
                </a:solidFill>
              </a:rPr>
              <a:t>года N </a:t>
            </a:r>
            <a:r>
              <a:rPr lang="ru-RU" dirty="0" smtClean="0">
                <a:solidFill>
                  <a:schemeClr val="tx1"/>
                </a:solidFill>
              </a:rPr>
              <a:t>405-ЗО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«Об </a:t>
            </a:r>
            <a:r>
              <a:rPr lang="ru-RU" dirty="0">
                <a:solidFill>
                  <a:schemeClr val="tx1"/>
                </a:solidFill>
              </a:rPr>
              <a:t>архивном деле в Челябинской </a:t>
            </a:r>
            <a:r>
              <a:rPr lang="ru-RU" dirty="0" smtClean="0">
                <a:solidFill>
                  <a:schemeClr val="tx1"/>
                </a:solidFill>
              </a:rPr>
              <a:t>области»</a:t>
            </a:r>
            <a:endParaRPr lang="ru-RU" dirty="0">
              <a:solidFill>
                <a:schemeClr val="tx1"/>
              </a:solidFill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</a:rPr>
              <a:t>Правила </a:t>
            </a:r>
            <a:r>
              <a:rPr lang="ru-RU" dirty="0">
                <a:solidFill>
                  <a:schemeClr val="tx1"/>
                </a:solidFill>
              </a:rPr>
              <a:t>организации хранения, комплектования, учета и использования документов Архивного фонда Российской Федерации и других архивных документов в органах государственной власти, органах местного самоуправления и организациях (утверждены приказом Федерального архивного агентства (РОСАРХИВ) от 31.07.2023 № 77);</a:t>
            </a:r>
          </a:p>
          <a:p>
            <a:r>
              <a:rPr lang="ru-RU" dirty="0">
                <a:solidFill>
                  <a:schemeClr val="tx1"/>
                </a:solidFill>
              </a:rPr>
              <a:t>Правила организации хранения, комплектования, учета и использования научно-технической документации в органах государственной власти, органах местного самоуправления, государственных и муниципальных организациях (утв. приказом </a:t>
            </a:r>
            <a:r>
              <a:rPr lang="ru-RU" dirty="0" err="1">
                <a:solidFill>
                  <a:schemeClr val="tx1"/>
                </a:solidFill>
              </a:rPr>
              <a:t>Росархива</a:t>
            </a:r>
            <a:r>
              <a:rPr lang="ru-RU" dirty="0">
                <a:solidFill>
                  <a:schemeClr val="tx1"/>
                </a:solidFill>
              </a:rPr>
              <a:t> от 09.12.2020 № 155).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9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Федеральный закон от 22.10.2004 № 125-ФЗ </a:t>
            </a:r>
            <a:br>
              <a:rPr lang="ru-RU" sz="2400" dirty="0"/>
            </a:br>
            <a:r>
              <a:rPr lang="ru-RU" sz="2400" dirty="0"/>
              <a:t>«Об архивном деле в Российской Федерации»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5657" y="2132856"/>
            <a:ext cx="7058744" cy="377836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Статья 17. </a:t>
            </a:r>
          </a:p>
          <a:p>
            <a:r>
              <a:rPr lang="ru-RU" dirty="0"/>
              <a:t>Государственные органы, органы местного самоуправления, организации и граждане, занимающиеся предпринимательской деятельностью без образования юридического лица, обязаны обеспечивать сохранность архивных документов, в том числе документов по личному составу, в течение сроков их хранения, установленных федеральными законами, иными нормативными правовыми актами Российской Федерации, а также перечнями документов, предусмотренными частью 3 статьи 6 и частью 1 статьи 23 настоящего Федерального закона.</a:t>
            </a:r>
          </a:p>
          <a:p>
            <a:r>
              <a:rPr lang="ru-RU" dirty="0"/>
              <a:t>Уничтожение документов Архивного фонда Российской Федерации запрещается.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13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344815" cy="165618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Номенклатура дел является основой для формирования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дел.</a:t>
            </a:r>
            <a:endParaRPr lang="ru-RU" sz="2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2348880"/>
            <a:ext cx="7601489" cy="39498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/>
              <a:t>НД предназначена для</a:t>
            </a:r>
          </a:p>
          <a:p>
            <a:pPr marL="0" indent="0">
              <a:buNone/>
            </a:pPr>
            <a:r>
              <a:rPr lang="ru-RU" sz="3200" dirty="0"/>
              <a:t> </a:t>
            </a:r>
            <a:endParaRPr lang="ru-RU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группировки исполненных документов в дела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систематизации </a:t>
            </a:r>
            <a:r>
              <a:rPr lang="ru-RU" sz="2400" dirty="0"/>
              <a:t>дел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учета </a:t>
            </a:r>
            <a:r>
              <a:rPr lang="ru-RU" sz="2400" dirty="0" smtClean="0"/>
              <a:t>дел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составления описей дел, документов постоянного хранения и по личному </a:t>
            </a:r>
            <a:r>
              <a:rPr lang="ru-RU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составу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составления актов о выделении к уничтожению дел с истекшими сроками хранения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3200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sz="32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9900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920880" cy="1584176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sz="2800" dirty="0"/>
              <a:t>Номенклатура дел</a:t>
            </a:r>
            <a:r>
              <a:rPr lang="en-US" sz="2800" dirty="0"/>
              <a:t> -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систематизированный перечень заголовков дел, создаваемых в организации, с </a:t>
            </a:r>
            <a:r>
              <a:rPr lang="ru-RU" sz="2800" dirty="0" smtClean="0"/>
              <a:t>указанием</a:t>
            </a:r>
            <a:br>
              <a:rPr lang="ru-RU" sz="2800" dirty="0" smtClean="0"/>
            </a:br>
            <a:r>
              <a:rPr lang="ru-RU" sz="2800" dirty="0" smtClean="0"/>
              <a:t>сроков </a:t>
            </a:r>
            <a:r>
              <a:rPr lang="ru-RU" sz="2800" dirty="0"/>
              <a:t>их </a:t>
            </a:r>
            <a:r>
              <a:rPr lang="ru-RU" sz="2800" dirty="0" smtClean="0"/>
              <a:t>хранения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780928"/>
            <a:ext cx="7617168" cy="40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500" dirty="0" smtClean="0">
              <a:solidFill>
                <a:prstClr val="black">
                  <a:lumMod val="85000"/>
                  <a:lumOff val="15000"/>
                </a:prstClr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ru-RU" sz="2500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j-ea"/>
                <a:cs typeface="+mj-cs"/>
              </a:rPr>
              <a:t>Номенклатура </a:t>
            </a:r>
            <a:r>
              <a:rPr lang="ru-RU" sz="2500" dirty="0">
                <a:solidFill>
                  <a:prstClr val="black">
                    <a:lumMod val="85000"/>
                    <a:lumOff val="15000"/>
                  </a:prstClr>
                </a:solidFill>
                <a:ea typeface="+mj-ea"/>
                <a:cs typeface="+mj-cs"/>
              </a:rPr>
              <a:t>дел</a:t>
            </a:r>
            <a:r>
              <a:rPr lang="en-US" sz="2500" dirty="0">
                <a:solidFill>
                  <a:prstClr val="black">
                    <a:lumMod val="85000"/>
                    <a:lumOff val="15000"/>
                  </a:prstClr>
                </a:solidFill>
                <a:ea typeface="+mj-ea"/>
                <a:cs typeface="+mj-cs"/>
              </a:rPr>
              <a:t> - </a:t>
            </a:r>
            <a:r>
              <a:rPr lang="ru-RU" sz="3100" dirty="0" smtClean="0"/>
              <a:t> </a:t>
            </a:r>
            <a:r>
              <a:rPr lang="ru-RU" sz="2400" dirty="0" smtClean="0"/>
              <a:t>составляется на основании перечня Типовых управленческих архивных документов, образующихся в процессе деятельности организаций (Утвержден приказом </a:t>
            </a:r>
            <a:r>
              <a:rPr lang="ru-RU" sz="2400" dirty="0" err="1" smtClean="0"/>
              <a:t>Росархива</a:t>
            </a:r>
            <a:r>
              <a:rPr lang="ru-RU" sz="2400" dirty="0" smtClean="0"/>
              <a:t> от 20.12.2019 г. №236)</a:t>
            </a:r>
          </a:p>
          <a:p>
            <a:pPr marL="0" indent="0">
              <a:buNone/>
            </a:pPr>
            <a:endParaRPr lang="ru-RU" sz="1800" dirty="0" smtClean="0"/>
          </a:p>
          <a:p>
            <a:pPr>
              <a:buFont typeface="Wingdings" panose="05000000000000000000" pitchFamily="2" charset="2"/>
              <a:buChar char="Ø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8940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построения номенклатуры дел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1" y="2060848"/>
            <a:ext cx="7416823" cy="417646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sz="2300" dirty="0">
                <a:solidFill>
                  <a:schemeClr val="tx1"/>
                </a:solidFill>
              </a:rPr>
              <a:t>Структурно-производственная схема (названиями разделов являются названия структурных подразделений, расположенные в номенклатуре в соответствии с утвержденной структурой, штатным расписанием, классификатором структурных подразделений)</a:t>
            </a:r>
          </a:p>
          <a:p>
            <a:pPr marL="514350" indent="-514350">
              <a:buAutoNum type="arabicPeriod"/>
            </a:pPr>
            <a:endParaRPr lang="ru-RU" sz="23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300" i="1" dirty="0">
                <a:solidFill>
                  <a:schemeClr val="tx1"/>
                </a:solidFill>
              </a:rPr>
              <a:t>Например</a:t>
            </a:r>
            <a:r>
              <a:rPr lang="ru-RU" sz="23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300" dirty="0">
                <a:solidFill>
                  <a:schemeClr val="tx1"/>
                </a:solidFill>
              </a:rPr>
              <a:t>01 – организационный отдел</a:t>
            </a:r>
          </a:p>
          <a:p>
            <a:pPr marL="0" indent="0">
              <a:buNone/>
            </a:pPr>
            <a:r>
              <a:rPr lang="ru-RU" sz="2300" dirty="0">
                <a:solidFill>
                  <a:schemeClr val="tx1"/>
                </a:solidFill>
              </a:rPr>
              <a:t>02 – планово-экономический отдел</a:t>
            </a:r>
          </a:p>
          <a:p>
            <a:pPr marL="0" indent="0">
              <a:buNone/>
            </a:pPr>
            <a:r>
              <a:rPr lang="ru-RU" sz="2300" dirty="0">
                <a:solidFill>
                  <a:schemeClr val="tx1"/>
                </a:solidFill>
              </a:rPr>
              <a:t>03 – бухгалтерия</a:t>
            </a:r>
          </a:p>
          <a:p>
            <a:pPr marL="0" indent="0">
              <a:buNone/>
            </a:pPr>
            <a:r>
              <a:rPr lang="ru-RU" sz="2300" dirty="0">
                <a:solidFill>
                  <a:schemeClr val="tx1"/>
                </a:solidFill>
              </a:rPr>
              <a:t>04 – отдел кадров</a:t>
            </a:r>
          </a:p>
          <a:p>
            <a:pPr marL="0" indent="0">
              <a:buNone/>
            </a:pPr>
            <a:r>
              <a:rPr lang="ru-RU" sz="2300" dirty="0">
                <a:solidFill>
                  <a:schemeClr val="tx1"/>
                </a:solidFill>
              </a:rPr>
              <a:t>…</a:t>
            </a:r>
          </a:p>
          <a:p>
            <a:pPr marL="0" indent="0">
              <a:buNone/>
            </a:pPr>
            <a:r>
              <a:rPr lang="ru-RU" sz="2300" dirty="0">
                <a:solidFill>
                  <a:schemeClr val="tx1"/>
                </a:solidFill>
              </a:rPr>
              <a:t>09 – ведомственный архив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485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построения номенклатуры дел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7" y="2132856"/>
            <a:ext cx="7418783" cy="432048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ru-RU" sz="2800" dirty="0"/>
              <a:t>Функциональная схема </a:t>
            </a:r>
            <a:r>
              <a:rPr lang="ru-RU" sz="1600" dirty="0"/>
              <a:t>для </a:t>
            </a:r>
            <a:r>
              <a:rPr lang="ru-RU" sz="1900" dirty="0">
                <a:solidFill>
                  <a:schemeClr val="tx1"/>
                </a:solidFill>
              </a:rPr>
              <a:t>бесструктурных  организаций (названиями разделов являются управленческие функции или направления деятельности организации)</a:t>
            </a:r>
          </a:p>
          <a:p>
            <a:pPr marL="0" indent="0">
              <a:buNone/>
            </a:pPr>
            <a:r>
              <a:rPr lang="ru-RU" sz="1900" i="1" dirty="0" smtClean="0">
                <a:solidFill>
                  <a:schemeClr val="tx1"/>
                </a:solidFill>
              </a:rPr>
              <a:t>Например</a:t>
            </a:r>
            <a:r>
              <a:rPr lang="ru-RU" sz="1900" i="1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</a:rPr>
              <a:t>01 – руководство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</a:rPr>
              <a:t>02 – планирование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</a:rPr>
              <a:t>03 – финансирование, бухгалтерский учет и отчетность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</a:rPr>
              <a:t>04 – кадровая работа и трудовые отношения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</a:rPr>
              <a:t>…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</a:rPr>
              <a:t>09 – </a:t>
            </a:r>
            <a:r>
              <a:rPr lang="ru-RU" sz="1900" dirty="0" smtClean="0">
                <a:solidFill>
                  <a:schemeClr val="tx1"/>
                </a:solidFill>
              </a:rPr>
              <a:t>ведомственный архив</a:t>
            </a:r>
            <a:endParaRPr lang="ru-RU" sz="19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616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Систематизация дел внутри </a:t>
            </a:r>
            <a:r>
              <a:rPr lang="ru-RU" dirty="0" smtClean="0"/>
              <a:t>раздела номенклатуры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3" y="2060848"/>
            <a:ext cx="7056784" cy="4248472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распорядительные документы вышестоящих организаций, присланные для руководства и сведения – постановления, распоряжения решения, приказы, указания, поручения (копии);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– </a:t>
            </a:r>
            <a:r>
              <a:rPr lang="ru-RU" dirty="0">
                <a:solidFill>
                  <a:schemeClr val="tx1"/>
                </a:solidFill>
              </a:rPr>
              <a:t>учредительные документы организации (положения, уставы, свидетельства о регистрации);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– </a:t>
            </a:r>
            <a:r>
              <a:rPr lang="ru-RU" dirty="0">
                <a:solidFill>
                  <a:schemeClr val="tx1"/>
                </a:solidFill>
              </a:rPr>
              <a:t>распорядительные документы организации (приказы, распоряжения, решения руководителя);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- документы совещательных органов (протоколы заседаний коллегии, производственных и аппаратных совещаний, публичных слушаний);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утвержденная структура организации, регламенты, штатные расписания);  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8218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Систематизация дел внутри раздела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060848"/>
            <a:ext cx="7416823" cy="4032448"/>
          </a:xfrm>
        </p:spPr>
        <p:txBody>
          <a:bodyPr>
            <a:normAutofit fontScale="92500" lnSpcReduction="20000"/>
          </a:bodyPr>
          <a:lstStyle/>
          <a:p>
            <a:r>
              <a:rPr lang="ru-RU" sz="1900" dirty="0">
                <a:solidFill>
                  <a:schemeClr val="tx1"/>
                </a:solidFill>
              </a:rPr>
              <a:t>- плановые документы (целевые, ведомственные, региональные программы, перспективные, годовые, квартальные, тематические и др. планы, государственные (муниципальные) задания</a:t>
            </a:r>
            <a:r>
              <a:rPr lang="ru-RU" sz="1900" dirty="0" smtClean="0">
                <a:solidFill>
                  <a:schemeClr val="tx1"/>
                </a:solidFill>
              </a:rPr>
              <a:t>);-  </a:t>
            </a:r>
            <a:r>
              <a:rPr lang="ru-RU" sz="1900" dirty="0">
                <a:solidFill>
                  <a:schemeClr val="tx1"/>
                </a:solidFill>
              </a:rPr>
              <a:t>отчеты (сводные, статистические, тематические,  о выполнении государственного (муниципального) задания - сначала годовые, затем с меньшим сроком, например, ежеквартальные, ежемесячные); </a:t>
            </a:r>
          </a:p>
          <a:p>
            <a:r>
              <a:rPr lang="ru-RU" sz="1900" dirty="0" smtClean="0">
                <a:solidFill>
                  <a:schemeClr val="tx1"/>
                </a:solidFill>
              </a:rPr>
              <a:t>- </a:t>
            </a:r>
            <a:r>
              <a:rPr lang="ru-RU" sz="1900" dirty="0">
                <a:solidFill>
                  <a:schemeClr val="tx1"/>
                </a:solidFill>
              </a:rPr>
              <a:t>акты, справки, информации, сведения, договоры, соглашения;</a:t>
            </a:r>
          </a:p>
          <a:p>
            <a:r>
              <a:rPr lang="ru-RU" sz="1900" dirty="0" smtClean="0">
                <a:solidFill>
                  <a:schemeClr val="tx1"/>
                </a:solidFill>
              </a:rPr>
              <a:t>- </a:t>
            </a:r>
            <a:r>
              <a:rPr lang="ru-RU" sz="1900" dirty="0">
                <a:solidFill>
                  <a:schemeClr val="tx1"/>
                </a:solidFill>
              </a:rPr>
              <a:t>переписка с юридическими и физическими лицами;</a:t>
            </a:r>
          </a:p>
          <a:p>
            <a:r>
              <a:rPr lang="ru-RU" sz="1900" dirty="0" smtClean="0">
                <a:solidFill>
                  <a:schemeClr val="tx1"/>
                </a:solidFill>
              </a:rPr>
              <a:t>- </a:t>
            </a:r>
            <a:r>
              <a:rPr lang="ru-RU" sz="1900" dirty="0">
                <a:solidFill>
                  <a:schemeClr val="tx1"/>
                </a:solidFill>
              </a:rPr>
              <a:t>регистрационные документы и журналы;</a:t>
            </a:r>
          </a:p>
          <a:p>
            <a:r>
              <a:rPr lang="ru-RU" sz="1900" dirty="0" smtClean="0">
                <a:solidFill>
                  <a:schemeClr val="tx1"/>
                </a:solidFill>
              </a:rPr>
              <a:t>- </a:t>
            </a:r>
            <a:r>
              <a:rPr lang="ru-RU" sz="1900" dirty="0">
                <a:solidFill>
                  <a:schemeClr val="tx1"/>
                </a:solidFill>
              </a:rPr>
              <a:t>номенклатура дел структурного подразделения.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984649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2050</TotalTime>
  <Words>785</Words>
  <Application>Microsoft Office PowerPoint</Application>
  <PresentationFormat>Экран (4:3)</PresentationFormat>
  <Paragraphs>108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Об организации деятельности архивов организаций - источников комплектования архивного отдела   </vt:lpstr>
      <vt:lpstr>Нормативные документы регламентирующие деятельность архивов организаций</vt:lpstr>
      <vt:lpstr>Федеральный закон от 22.10.2004 № 125-ФЗ  «Об архивном деле в Российской Федерации» </vt:lpstr>
      <vt:lpstr>Номенклатура дел является основой для формирования дел.</vt:lpstr>
      <vt:lpstr>Номенклатура дел -  систематизированный перечень заголовков дел, создаваемых в организации, с указанием сроков их хранения   </vt:lpstr>
      <vt:lpstr>Схемы построения номенклатуры дел</vt:lpstr>
      <vt:lpstr>Схемы построения номенклатуры дел</vt:lpstr>
      <vt:lpstr>Систематизация дел внутри раздела номенклатуры</vt:lpstr>
      <vt:lpstr>Систематизация дел внутри раздела</vt:lpstr>
      <vt:lpstr>Презентация PowerPoint</vt:lpstr>
      <vt:lpstr>           Этапы работы над номенклатурой</vt:lpstr>
      <vt:lpstr>Экспертная комиссия в организациях</vt:lpstr>
      <vt:lpstr>Основные функции ЭК</vt:lpstr>
      <vt:lpstr>Формирование дел в делопроизводстве</vt:lpstr>
      <vt:lpstr> ТРЕБОВАНИЯ К ОФОРМЛЕНИЮ ДЕЛ, ПРИНИМАЕМЫХ В АРХИВ </vt:lpstr>
      <vt:lpstr>ТРЕБОВАНИЯ К ОФОРМЛЕНИЮ ДЕЛ, ПРИНИМАЕМЫХ В АРХИВ</vt:lpstr>
      <vt:lpstr>БЛАГОДАРЮ 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 номенклатуры дел организации</dc:title>
  <dc:creator>Certified Windows</dc:creator>
  <cp:lastModifiedBy>Rimma</cp:lastModifiedBy>
  <cp:revision>145</cp:revision>
  <dcterms:created xsi:type="dcterms:W3CDTF">2017-09-17T14:22:15Z</dcterms:created>
  <dcterms:modified xsi:type="dcterms:W3CDTF">2024-05-30T07:06:25Z</dcterms:modified>
</cp:coreProperties>
</file>