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6" r:id="rId3"/>
    <p:sldId id="261" r:id="rId4"/>
    <p:sldId id="262" r:id="rId5"/>
    <p:sldId id="271" r:id="rId6"/>
    <p:sldId id="272" r:id="rId7"/>
    <p:sldId id="277" r:id="rId8"/>
    <p:sldId id="281" r:id="rId9"/>
    <p:sldId id="28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E2C82C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1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AA7FC9-39FD-4E97-8B1D-284451D795D8}" type="datetimeFigureOut">
              <a:rPr lang="ru-RU"/>
              <a:pPr>
                <a:defRPr/>
              </a:pPr>
              <a:t>21.07.2017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7AFF60-8375-4EAC-BD9D-1AD8F43FD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69714-E46C-43FF-A739-13AC51EE4215}" type="datetimeFigureOut">
              <a:rPr lang="ru-RU"/>
              <a:pPr>
                <a:defRPr/>
              </a:pPr>
              <a:t>21.07.2017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BD75-571D-4B27-8D8E-DB3F239C1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F151D-EF02-4AA3-B5A5-1B23DDA4E05A}" type="datetimeFigureOut">
              <a:rPr lang="ru-RU"/>
              <a:pPr>
                <a:defRPr/>
              </a:pPr>
              <a:t>21.07.2017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12BCA-C41F-4D75-9EC3-4CE913256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48BCD-D0D7-47E3-B528-8653C7F45D73}" type="datetimeFigureOut">
              <a:rPr lang="ru-RU"/>
              <a:pPr>
                <a:defRPr/>
              </a:pPr>
              <a:t>21.07.2017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6AF2B-91C8-46E8-891A-DD5DEF7D9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2712-ABB6-4789-85E1-6C0D00341944}" type="datetimeFigureOut">
              <a:rPr lang="ru-RU"/>
              <a:pPr>
                <a:defRPr/>
              </a:pPr>
              <a:t>21.07.2017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5414-D977-484D-A99C-11F18D2F5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E219B-28B4-46EA-B202-D338900A6336}" type="datetimeFigureOut">
              <a:rPr lang="ru-RU"/>
              <a:pPr>
                <a:defRPr/>
              </a:pPr>
              <a:t>21.07.2017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49EF3-A5E3-4BA8-86F4-90AD28E0D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FA647-A696-41A4-9BAD-162C6C21E0F8}" type="datetimeFigureOut">
              <a:rPr lang="ru-RU"/>
              <a:pPr>
                <a:defRPr/>
              </a:pPr>
              <a:t>21.07.2017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525A9-314E-4AFF-B50E-88B361A3E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C320-3CEB-46A3-9FD3-4B96FC0A2452}" type="datetimeFigureOut">
              <a:rPr lang="ru-RU"/>
              <a:pPr>
                <a:defRPr/>
              </a:pPr>
              <a:t>21.07.2017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D058E-95E5-4592-97F2-56050F23F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C7A7F-61D2-4E16-9E1B-C52B262AA4F9}" type="datetimeFigureOut">
              <a:rPr lang="ru-RU"/>
              <a:pPr>
                <a:defRPr/>
              </a:pPr>
              <a:t>21.07.2017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9EDE4-9D84-4575-9172-8824767C1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EF1-C0A0-4678-B0CA-EEE87CDA23A7}" type="datetimeFigureOut">
              <a:rPr lang="ru-RU"/>
              <a:pPr>
                <a:defRPr/>
              </a:pPr>
              <a:t>21.07.2017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CCE0-41FA-4B75-A21A-A4F92BB28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3961D-AA71-4CE4-9EC6-1DDCC3676BBF}" type="datetimeFigureOut">
              <a:rPr lang="ru-RU"/>
              <a:pPr>
                <a:defRPr/>
              </a:pPr>
              <a:t>21.07.2017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2E11-A074-4505-896B-B989E7DE9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5EA7-C39F-42E0-9902-87F55931BCAD}" type="datetimeFigureOut">
              <a:rPr lang="ru-RU"/>
              <a:pPr>
                <a:defRPr/>
              </a:pPr>
              <a:t>21.07.2017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87C2-DC87-439F-AB4B-472202025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6AE95-FF59-4C8C-AF98-A4A60D75E56D}" type="datetimeFigureOut">
              <a:rPr lang="ru-RU"/>
              <a:pPr>
                <a:defRPr/>
              </a:pPr>
              <a:t>21.07.2017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6DE9C-C77B-444A-B71C-6067EAB8C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5A1111-93B5-4744-A1BF-27514186E4F5}" type="datetimeFigureOut">
              <a:rPr lang="ru-RU"/>
              <a:pPr>
                <a:defRPr/>
              </a:pPr>
              <a:t>21.07.2017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D13E29-5F53-4367-8142-2AF6356B6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2565400"/>
            <a:ext cx="8424862" cy="38877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3300" smtClean="0">
              <a:solidFill>
                <a:schemeClr val="tx1"/>
              </a:solidFill>
              <a:latin typeface="CentSchbkCyrill BT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3300" smtClean="0">
                <a:solidFill>
                  <a:schemeClr val="tx1"/>
                </a:solidFill>
                <a:latin typeface="CentSchbkCyrill BT"/>
              </a:rPr>
              <a:t>«  Формирование современной      городской         среды»</a:t>
            </a:r>
          </a:p>
          <a:p>
            <a:pPr eaLnBrk="1" hangingPunct="1">
              <a:lnSpc>
                <a:spcPct val="80000"/>
              </a:lnSpc>
            </a:pPr>
            <a:r>
              <a:rPr lang="ru-RU" sz="3300" smtClean="0">
                <a:solidFill>
                  <a:schemeClr val="tx1"/>
                </a:solidFill>
                <a:latin typeface="CentSchbkCyrill BT"/>
              </a:rPr>
              <a:t>муниципальной программы </a:t>
            </a:r>
          </a:p>
          <a:p>
            <a:pPr eaLnBrk="1" hangingPunct="1">
              <a:lnSpc>
                <a:spcPct val="80000"/>
              </a:lnSpc>
            </a:pPr>
            <a:r>
              <a:rPr lang="ru-RU" sz="3300" smtClean="0">
                <a:solidFill>
                  <a:schemeClr val="tx1"/>
                </a:solidFill>
                <a:latin typeface="CentSchbkCyrill BT"/>
              </a:rPr>
              <a:t>«Доступное и комфортное жилье- гражданам России» </a:t>
            </a:r>
          </a:p>
          <a:p>
            <a:pPr eaLnBrk="1" hangingPunct="1">
              <a:lnSpc>
                <a:spcPct val="80000"/>
              </a:lnSpc>
            </a:pPr>
            <a:r>
              <a:rPr lang="ru-RU" sz="3300" smtClean="0">
                <a:solidFill>
                  <a:schemeClr val="tx1"/>
                </a:solidFill>
                <a:latin typeface="CentSchbkCyrill BT"/>
              </a:rPr>
              <a:t>с.Кунашак</a:t>
            </a:r>
          </a:p>
          <a:p>
            <a:pPr eaLnBrk="1" hangingPunct="1">
              <a:lnSpc>
                <a:spcPct val="80000"/>
              </a:lnSpc>
            </a:pPr>
            <a:endParaRPr lang="ru-RU" sz="15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50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50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500" smtClean="0">
              <a:solidFill>
                <a:srgbClr val="898989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088" y="1889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5363" name="Picture 2" descr="C:\Users\Home\Desktop\kunash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60350"/>
            <a:ext cx="11525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825" y="188913"/>
            <a:ext cx="8713788" cy="6337300"/>
          </a:xfrm>
          <a:prstGeom prst="rect">
            <a:avLst/>
          </a:prstGeom>
          <a:noFill/>
          <a:ln w="571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1835150" y="1484313"/>
            <a:ext cx="60420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i="1">
                <a:latin typeface="Times New Roman" pitchFamily="18" charset="0"/>
              </a:rPr>
              <a:t>Дизайн - проект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23683" t="37570" r="24359" b="18233"/>
          <a:stretch>
            <a:fillRect/>
          </a:stretch>
        </p:blipFill>
        <p:spPr>
          <a:xfrm>
            <a:off x="468313" y="1587500"/>
            <a:ext cx="8137525" cy="4578350"/>
          </a:xfrm>
        </p:spPr>
      </p:pic>
      <p:sp>
        <p:nvSpPr>
          <p:cNvPr id="16386" name="Line 5"/>
          <p:cNvSpPr>
            <a:spLocks noChangeShapeType="1"/>
          </p:cNvSpPr>
          <p:nvPr/>
        </p:nvSpPr>
        <p:spPr bwMode="auto">
          <a:xfrm>
            <a:off x="3492500" y="2563813"/>
            <a:ext cx="503238" cy="15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3995738" y="2563813"/>
            <a:ext cx="576262" cy="10080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 flipH="1">
            <a:off x="4284663" y="3571875"/>
            <a:ext cx="287337" cy="2889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Line 8"/>
          <p:cNvSpPr>
            <a:spLocks noChangeShapeType="1"/>
          </p:cNvSpPr>
          <p:nvPr/>
        </p:nvSpPr>
        <p:spPr bwMode="auto">
          <a:xfrm flipH="1" flipV="1">
            <a:off x="3348038" y="3500438"/>
            <a:ext cx="936625" cy="3603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 flipV="1">
            <a:off x="3348038" y="2563813"/>
            <a:ext cx="144462" cy="9366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3708400" y="292417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16392" name="Line 11"/>
          <p:cNvSpPr>
            <a:spLocks noChangeShapeType="1"/>
          </p:cNvSpPr>
          <p:nvPr/>
        </p:nvSpPr>
        <p:spPr bwMode="auto">
          <a:xfrm>
            <a:off x="3492500" y="4076700"/>
            <a:ext cx="503238" cy="15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12"/>
          <p:cNvSpPr>
            <a:spLocks noChangeShapeType="1"/>
          </p:cNvSpPr>
          <p:nvPr/>
        </p:nvSpPr>
        <p:spPr bwMode="auto">
          <a:xfrm>
            <a:off x="3492500" y="5948363"/>
            <a:ext cx="503238" cy="15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3"/>
          <p:cNvSpPr>
            <a:spLocks noChangeShapeType="1"/>
          </p:cNvSpPr>
          <p:nvPr/>
        </p:nvSpPr>
        <p:spPr bwMode="auto">
          <a:xfrm>
            <a:off x="3492500" y="4076700"/>
            <a:ext cx="71438" cy="18716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4"/>
          <p:cNvSpPr>
            <a:spLocks noChangeShapeType="1"/>
          </p:cNvSpPr>
          <p:nvPr/>
        </p:nvSpPr>
        <p:spPr bwMode="auto">
          <a:xfrm>
            <a:off x="3995738" y="4076700"/>
            <a:ext cx="71437" cy="18716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Text Box 15"/>
          <p:cNvSpPr txBox="1">
            <a:spLocks noChangeArrowheads="1"/>
          </p:cNvSpPr>
          <p:nvPr/>
        </p:nvSpPr>
        <p:spPr bwMode="auto">
          <a:xfrm>
            <a:off x="3563938" y="4795838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16397" name="Line 16"/>
          <p:cNvSpPr>
            <a:spLocks noChangeShapeType="1"/>
          </p:cNvSpPr>
          <p:nvPr/>
        </p:nvSpPr>
        <p:spPr bwMode="auto">
          <a:xfrm flipH="1">
            <a:off x="5003800" y="3932238"/>
            <a:ext cx="287338" cy="2889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7"/>
          <p:cNvSpPr>
            <a:spLocks noChangeShapeType="1"/>
          </p:cNvSpPr>
          <p:nvPr/>
        </p:nvSpPr>
        <p:spPr bwMode="auto">
          <a:xfrm>
            <a:off x="5292725" y="3932238"/>
            <a:ext cx="215900" cy="3603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18"/>
          <p:cNvSpPr>
            <a:spLocks noChangeShapeType="1"/>
          </p:cNvSpPr>
          <p:nvPr/>
        </p:nvSpPr>
        <p:spPr bwMode="auto">
          <a:xfrm>
            <a:off x="5003800" y="4221163"/>
            <a:ext cx="0" cy="5032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19"/>
          <p:cNvSpPr>
            <a:spLocks noChangeShapeType="1"/>
          </p:cNvSpPr>
          <p:nvPr/>
        </p:nvSpPr>
        <p:spPr bwMode="auto">
          <a:xfrm>
            <a:off x="5003800" y="4795838"/>
            <a:ext cx="360363" cy="3603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20"/>
          <p:cNvSpPr>
            <a:spLocks noChangeShapeType="1"/>
          </p:cNvSpPr>
          <p:nvPr/>
        </p:nvSpPr>
        <p:spPr bwMode="auto">
          <a:xfrm flipH="1">
            <a:off x="5364163" y="4795838"/>
            <a:ext cx="144462" cy="3603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21"/>
          <p:cNvSpPr>
            <a:spLocks noChangeShapeType="1"/>
          </p:cNvSpPr>
          <p:nvPr/>
        </p:nvSpPr>
        <p:spPr bwMode="auto">
          <a:xfrm flipH="1">
            <a:off x="5508625" y="4292600"/>
            <a:ext cx="0" cy="5048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Text Box 22"/>
          <p:cNvSpPr txBox="1">
            <a:spLocks noChangeArrowheads="1"/>
          </p:cNvSpPr>
          <p:nvPr/>
        </p:nvSpPr>
        <p:spPr bwMode="auto">
          <a:xfrm>
            <a:off x="5076825" y="42926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16404" name="Rectangle 2"/>
          <p:cNvSpPr>
            <a:spLocks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folHlink"/>
                </a:solidFill>
                <a:latin typeface="Monotype Corsiva" pitchFamily="66" charset="0"/>
              </a:rPr>
              <a:t>Дровровые территории  МКД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  <a:solidFill>
            <a:srgbClr val="FF99CC"/>
          </a:solidFill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ü"/>
            </a:pPr>
            <a:r>
              <a:rPr lang="ru-RU" sz="1800" i="1" smtClean="0">
                <a:latin typeface="Segoe Script" pitchFamily="34" charset="0"/>
              </a:rPr>
              <a:t>Разрушено асфальтобетонное основание</a:t>
            </a:r>
          </a:p>
          <a:p>
            <a:pPr marL="609600" indent="-609600" eaLnBrk="1" hangingPunct="1">
              <a:buFont typeface="Wingdings" pitchFamily="2" charset="2"/>
              <a:buChar char="ü"/>
            </a:pPr>
            <a:r>
              <a:rPr lang="ru-RU" sz="1800" i="1" smtClean="0">
                <a:latin typeface="Segoe Script" pitchFamily="34" charset="0"/>
              </a:rPr>
              <a:t>Имеются провалы, выбоины в покрытии</a:t>
            </a:r>
          </a:p>
          <a:p>
            <a:pPr marL="609600" indent="-609600" eaLnBrk="1" hangingPunct="1">
              <a:buFont typeface="Wingdings" pitchFamily="2" charset="2"/>
              <a:buChar char="ü"/>
            </a:pPr>
            <a:r>
              <a:rPr lang="ru-RU" sz="1800" i="1" smtClean="0">
                <a:latin typeface="Segoe Script" pitchFamily="34" charset="0"/>
              </a:rPr>
              <a:t>Разрушены бортовые камни</a:t>
            </a:r>
          </a:p>
          <a:p>
            <a:pPr marL="609600" indent="-609600" eaLnBrk="1" hangingPunct="1">
              <a:buFont typeface="Wingdings" pitchFamily="2" charset="2"/>
              <a:buChar char="ü"/>
            </a:pPr>
            <a:r>
              <a:rPr lang="ru-RU" sz="1800" i="1" smtClean="0">
                <a:latin typeface="Segoe Script" pitchFamily="34" charset="0"/>
              </a:rPr>
              <a:t>Нет парковочных мест</a:t>
            </a:r>
          </a:p>
          <a:p>
            <a:pPr marL="609600" indent="-609600" eaLnBrk="1" hangingPunct="1"/>
            <a:endParaRPr lang="ru-RU" sz="1800" smtClean="0"/>
          </a:p>
        </p:txBody>
      </p:sp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276475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folHlink"/>
                </a:solidFill>
                <a:latin typeface="Monotype Corsiva" pitchFamily="66" charset="0"/>
              </a:rPr>
              <a:t>Существующие проблемы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ru-RU" sz="2800" i="1" smtClean="0">
                <a:latin typeface="Bookman Old Style" pitchFamily="18" charset="0"/>
              </a:rPr>
              <a:t>Планируемый результат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  <a:solidFill>
            <a:srgbClr val="E2C82C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1800" smtClean="0"/>
              <a:t>Восстановление асфальтобетонного покрытия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800" smtClean="0"/>
              <a:t>Восстановление бордюров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800" smtClean="0"/>
              <a:t>Установка парковочных мест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800" smtClean="0"/>
              <a:t>Установка тротуаров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800" smtClean="0"/>
              <a:t>Установка спортивной</a:t>
            </a:r>
          </a:p>
          <a:p>
            <a:pPr eaLnBrk="1" hangingPunct="1">
              <a:buFont typeface="Arial" charset="0"/>
              <a:buNone/>
            </a:pPr>
            <a:r>
              <a:rPr lang="ru-RU" sz="1800" smtClean="0"/>
              <a:t>площадки</a:t>
            </a:r>
          </a:p>
          <a:p>
            <a:pPr eaLnBrk="1" hangingPunct="1">
              <a:buFont typeface="Arial" charset="0"/>
              <a:buNone/>
            </a:pPr>
            <a:endParaRPr lang="ru-RU" sz="1800" smtClean="0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539750" y="2924175"/>
            <a:ext cx="4065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ru-RU">
                <a:latin typeface="Calibri" pitchFamily="34" charset="0"/>
              </a:rPr>
              <a:t>Установка площадок для сушки белья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539750" y="3284538"/>
            <a:ext cx="3938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ru-RU">
                <a:latin typeface="Calibri" pitchFamily="34" charset="0"/>
              </a:rPr>
              <a:t>Установка скамеек и урн для мусора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Segoe Script" pitchFamily="34" charset="0"/>
              </a:rPr>
              <a:t>Общественная территория</a:t>
            </a:r>
          </a:p>
        </p:txBody>
      </p:sp>
      <p:pic>
        <p:nvPicPr>
          <p:cNvPr id="19458" name="Picture 6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844675"/>
            <a:ext cx="724852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539750" y="1412875"/>
            <a:ext cx="8229600" cy="5145088"/>
          </a:xfrm>
          <a:prstGeom prst="rect">
            <a:avLst/>
          </a:prstGeom>
          <a:solidFill>
            <a:srgbClr val="FF99CC"/>
          </a:solidFill>
        </p:spPr>
        <p:txBody>
          <a:bodyPr/>
          <a:lstStyle/>
          <a:p>
            <a:pPr marL="609600" indent="-6096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i="1" dirty="0">
                <a:latin typeface="Segoe Script" pitchFamily="34" charset="0"/>
              </a:rPr>
              <a:t>Разрушено асфальтобетонное основание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i="1" dirty="0">
                <a:latin typeface="Segoe Script" pitchFamily="34" charset="0"/>
              </a:rPr>
              <a:t>Имеются провалы, выбоины в покрытии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i="1" dirty="0">
                <a:latin typeface="Segoe Script" pitchFamily="34" charset="0"/>
              </a:rPr>
              <a:t>Разрушены бортовые камни</a:t>
            </a:r>
          </a:p>
          <a:p>
            <a:pPr marL="609600" indent="-609600">
              <a:spcBef>
                <a:spcPct val="20000"/>
              </a:spcBef>
              <a:buFont typeface="Arial" charset="0"/>
              <a:buChar char="•"/>
              <a:defRPr/>
            </a:pPr>
            <a:endParaRPr lang="ru-RU" dirty="0">
              <a:latin typeface="+mn-lt"/>
            </a:endParaRPr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611188" y="404813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folHlink"/>
                </a:solidFill>
                <a:latin typeface="Monotype Corsiva" pitchFamily="66" charset="0"/>
              </a:rPr>
              <a:t>Существующие проблемы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Планируемый результат</a:t>
            </a:r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1187450" y="1773238"/>
            <a:ext cx="68405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/>
              <a:t>Восстановление асфальтобетонного покрытия тротуаров</a:t>
            </a:r>
          </a:p>
          <a:p>
            <a:pPr>
              <a:buFont typeface="Wingdings" pitchFamily="2" charset="2"/>
              <a:buChar char="Ø"/>
            </a:pPr>
            <a:r>
              <a:rPr lang="ru-RU"/>
              <a:t>Восстановление бордюров</a:t>
            </a:r>
          </a:p>
          <a:p>
            <a:pPr>
              <a:buFont typeface="Wingdings" pitchFamily="2" charset="2"/>
              <a:buChar char="Ø"/>
            </a:pPr>
            <a:r>
              <a:rPr lang="ru-RU"/>
              <a:t>Установка ограждения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Calibri" pitchFamily="34" charset="0"/>
              </a:rPr>
              <a:t>Общий план благоустройства дворовых территорий в с.Кунашак</a:t>
            </a:r>
          </a:p>
        </p:txBody>
      </p:sp>
      <p:pic>
        <p:nvPicPr>
          <p:cNvPr id="22530" name="Picture 2" descr="E:\Альбина\Работа\Проект Городская среда (презентации)\Схемы благоустройства\схема 1\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844675"/>
            <a:ext cx="62738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Содержимое 3" descr="00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8138" y="906463"/>
            <a:ext cx="6276975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00113" y="981075"/>
            <a:ext cx="7199312" cy="5256213"/>
          </a:xfrm>
          <a:prstGeom prst="rect">
            <a:avLst/>
          </a:prstGeom>
          <a:noFill/>
          <a:ln w="571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0" name="Object 4"/>
          <p:cNvGraphicFramePr>
            <a:graphicFrameLocks noChangeAspect="1"/>
          </p:cNvGraphicFramePr>
          <p:nvPr>
            <p:ph/>
          </p:nvPr>
        </p:nvGraphicFramePr>
        <p:xfrm>
          <a:off x="457200" y="723900"/>
          <a:ext cx="8229600" cy="4953000"/>
        </p:xfrm>
        <a:graphic>
          <a:graphicData uri="http://schemas.openxmlformats.org/presentationml/2006/ole">
            <p:oleObj spid="_x0000_s39940" name="Visio" r:id="rId3" imgW="20023208" imgH="12051433" progId="Visio.Drawing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95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CentSchbkCyrill BT</vt:lpstr>
      <vt:lpstr>Times New Roman</vt:lpstr>
      <vt:lpstr>Monotype Corsiva</vt:lpstr>
      <vt:lpstr>Segoe Script</vt:lpstr>
      <vt:lpstr>Wingdings</vt:lpstr>
      <vt:lpstr>Bookman Old Style</vt:lpstr>
      <vt:lpstr>Тема Office</vt:lpstr>
      <vt:lpstr>Visio</vt:lpstr>
      <vt:lpstr>Слайд 1</vt:lpstr>
      <vt:lpstr>Слайд 2</vt:lpstr>
      <vt:lpstr>Слайд 3</vt:lpstr>
      <vt:lpstr>Планируемый результат</vt:lpstr>
      <vt:lpstr>Общественная территория</vt:lpstr>
      <vt:lpstr>Слайд 6</vt:lpstr>
      <vt:lpstr>Планируемый результат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Общественное обсуждение</dc:title>
  <dc:creator>Home</dc:creator>
  <cp:lastModifiedBy>user</cp:lastModifiedBy>
  <cp:revision>93</cp:revision>
  <dcterms:created xsi:type="dcterms:W3CDTF">2017-04-24T14:34:04Z</dcterms:created>
  <dcterms:modified xsi:type="dcterms:W3CDTF">2017-07-21T07:01:52Z</dcterms:modified>
</cp:coreProperties>
</file>